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87"/>
  </p:notesMasterIdLst>
  <p:sldIdLst>
    <p:sldId id="2962" r:id="rId3"/>
    <p:sldId id="3065" r:id="rId4"/>
    <p:sldId id="3059" r:id="rId5"/>
    <p:sldId id="3061" r:id="rId6"/>
    <p:sldId id="3058" r:id="rId7"/>
    <p:sldId id="3060" r:id="rId8"/>
    <p:sldId id="3064" r:id="rId9"/>
    <p:sldId id="2744" r:id="rId10"/>
    <p:sldId id="2974" r:id="rId11"/>
    <p:sldId id="2765" r:id="rId12"/>
    <p:sldId id="2975" r:id="rId13"/>
    <p:sldId id="2985" r:id="rId14"/>
    <p:sldId id="2976" r:id="rId15"/>
    <p:sldId id="2416" r:id="rId16"/>
    <p:sldId id="2919" r:id="rId17"/>
    <p:sldId id="2978" r:id="rId18"/>
    <p:sldId id="2989" r:id="rId19"/>
    <p:sldId id="2995" r:id="rId20"/>
    <p:sldId id="2986" r:id="rId21"/>
    <p:sldId id="2992" r:id="rId22"/>
    <p:sldId id="2787" r:id="rId23"/>
    <p:sldId id="2979" r:id="rId24"/>
    <p:sldId id="2707" r:id="rId25"/>
    <p:sldId id="2665" r:id="rId26"/>
    <p:sldId id="2791" r:id="rId27"/>
    <p:sldId id="2705" r:id="rId28"/>
    <p:sldId id="421" r:id="rId29"/>
    <p:sldId id="2759" r:id="rId30"/>
    <p:sldId id="2701" r:id="rId31"/>
    <p:sldId id="3046" r:id="rId32"/>
    <p:sldId id="264" r:id="rId33"/>
    <p:sldId id="2654" r:id="rId34"/>
    <p:sldId id="3048" r:id="rId35"/>
    <p:sldId id="3050" r:id="rId36"/>
    <p:sldId id="3025" r:id="rId37"/>
    <p:sldId id="3014" r:id="rId38"/>
    <p:sldId id="263" r:id="rId39"/>
    <p:sldId id="303" r:id="rId40"/>
    <p:sldId id="304" r:id="rId41"/>
    <p:sldId id="3055" r:id="rId42"/>
    <p:sldId id="270" r:id="rId43"/>
    <p:sldId id="265" r:id="rId44"/>
    <p:sldId id="269" r:id="rId45"/>
    <p:sldId id="2889" r:id="rId46"/>
    <p:sldId id="3056" r:id="rId47"/>
    <p:sldId id="2813" r:id="rId48"/>
    <p:sldId id="3009" r:id="rId49"/>
    <p:sldId id="2839" r:id="rId50"/>
    <p:sldId id="2840" r:id="rId51"/>
    <p:sldId id="2841" r:id="rId52"/>
    <p:sldId id="2817" r:id="rId53"/>
    <p:sldId id="2843" r:id="rId54"/>
    <p:sldId id="2821" r:id="rId55"/>
    <p:sldId id="2818" r:id="rId56"/>
    <p:sldId id="2831" r:id="rId57"/>
    <p:sldId id="2832" r:id="rId58"/>
    <p:sldId id="2780" r:id="rId59"/>
    <p:sldId id="2309" r:id="rId60"/>
    <p:sldId id="2454" r:id="rId61"/>
    <p:sldId id="2996" r:id="rId62"/>
    <p:sldId id="2947" r:id="rId63"/>
    <p:sldId id="3007" r:id="rId64"/>
    <p:sldId id="3052" r:id="rId65"/>
    <p:sldId id="3053" r:id="rId66"/>
    <p:sldId id="2822" r:id="rId67"/>
    <p:sldId id="2900" r:id="rId68"/>
    <p:sldId id="3001" r:id="rId69"/>
    <p:sldId id="2921" r:id="rId70"/>
    <p:sldId id="286" r:id="rId71"/>
    <p:sldId id="2968" r:id="rId72"/>
    <p:sldId id="2903" r:id="rId73"/>
    <p:sldId id="2854" r:id="rId74"/>
    <p:sldId id="2855" r:id="rId75"/>
    <p:sldId id="2864" r:id="rId76"/>
    <p:sldId id="2866" r:id="rId77"/>
    <p:sldId id="2867" r:id="rId78"/>
    <p:sldId id="300" r:id="rId79"/>
    <p:sldId id="2969" r:id="rId80"/>
    <p:sldId id="2967" r:id="rId81"/>
    <p:sldId id="2981" r:id="rId82"/>
    <p:sldId id="2982" r:id="rId83"/>
    <p:sldId id="2790" r:id="rId84"/>
    <p:sldId id="2910" r:id="rId85"/>
    <p:sldId id="3063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55173-9373-4C46-8533-109AAA480DFC}" v="2" dt="2023-11-10T07:37:36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564" autoAdjust="0"/>
    <p:restoredTop sz="93957" autoAdjust="0"/>
  </p:normalViewPr>
  <p:slideViewPr>
    <p:cSldViewPr snapToGrid="0">
      <p:cViewPr varScale="1">
        <p:scale>
          <a:sx n="53" d="100"/>
          <a:sy n="53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A5678-031C-4FB1-9A6A-D3F17FA6E50E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2BC1B-55DA-4C9C-9730-8AD02EEF4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TODO:</a:t>
            </a:r>
          </a:p>
          <a:p>
            <a:endParaRPr lang="en-US" altLang="zh-TW" dirty="0"/>
          </a:p>
          <a:p>
            <a:r>
              <a:rPr lang="en-US" altLang="zh-TW" dirty="0"/>
              <a:t>ChatGPT for Linear questions</a:t>
            </a:r>
          </a:p>
          <a:p>
            <a:endParaRPr lang="en-US" altLang="zh-TW" dirty="0"/>
          </a:p>
          <a:p>
            <a:r>
              <a:rPr lang="en-US" altLang="zh-TW" dirty="0"/>
              <a:t>Deep learning </a:t>
            </a:r>
            <a:r>
              <a:rPr lang="en-US" altLang="zh-TW" dirty="0" err="1"/>
              <a:t>v.s</a:t>
            </a:r>
            <a:r>
              <a:rPr lang="en-US" altLang="zh-TW" dirty="0"/>
              <a:t>. Linear algebra </a:t>
            </a:r>
          </a:p>
          <a:p>
            <a:endParaRPr lang="en-US" altLang="zh-TW" dirty="0"/>
          </a:p>
          <a:p>
            <a:r>
              <a:rPr lang="en-US" altLang="zh-TW" dirty="0"/>
              <a:t>GPT-4 </a:t>
            </a:r>
            <a:r>
              <a:rPr lang="zh-TW" altLang="en-US" dirty="0"/>
              <a:t>生圖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New feature for GPT-4</a:t>
            </a:r>
          </a:p>
          <a:p>
            <a:endParaRPr lang="en-US" altLang="zh-TW" dirty="0"/>
          </a:p>
          <a:p>
            <a:r>
              <a:rPr lang="en-US" altLang="zh-TW" dirty="0"/>
              <a:t>In-context learning </a:t>
            </a:r>
            <a:r>
              <a:rPr lang="zh-TW" altLang="en-US" dirty="0"/>
              <a:t>五條體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Advertise for New</a:t>
            </a:r>
            <a:r>
              <a:rPr lang="zh-TW" altLang="en-US" dirty="0"/>
              <a:t> </a:t>
            </a:r>
            <a:r>
              <a:rPr lang="en-US" altLang="zh-TW" dirty="0"/>
              <a:t>Lecture</a:t>
            </a:r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88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GPT: https://cdn.openai.com/research-covers/language-unsupervised/language_understanding_paper.pdf</a:t>
            </a:r>
          </a:p>
          <a:p>
            <a:r>
              <a:rPr lang="en-US" altLang="zh-TW" dirty="0"/>
              <a:t>GPT-2: https://cdn.openai.com/better-language-models/language_models_are_unsupervised_multitask_learners.pdf </a:t>
            </a:r>
          </a:p>
          <a:p>
            <a:r>
              <a:rPr lang="en-US" altLang="zh-TW" dirty="0"/>
              <a:t>GPT-3: https://arxiv.org/abs/2005.14165</a:t>
            </a:r>
          </a:p>
          <a:p>
            <a:r>
              <a:rPr lang="en-US" altLang="zh-TW" dirty="0"/>
              <a:t>GPT-3.5: </a:t>
            </a:r>
            <a:r>
              <a:rPr lang="zh-TW" altLang="en-US" dirty="0"/>
              <a:t>https://platform.openai.com/docs/model-index-for-researchers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9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394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8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have more experiments to talk about</a:t>
            </a:r>
          </a:p>
          <a:p>
            <a:r>
              <a:rPr lang="en-US" altLang="zh-TW" dirty="0"/>
              <a:t>I am not sure whether I have to show them.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58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69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862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54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95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79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6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051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62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隻雞和</a:t>
            </a:r>
            <a:r>
              <a:rPr lang="en-US" altLang="zh-TW" sz="12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隻兔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266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蘇軒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’s paper: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https://arxiv.org/abs/2206.03931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0245C-3768-4961-8FED-AE21EB15C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9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Generative Pre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trained Transformer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53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2BC1B-55DA-4C9C-9730-8AD02EEF404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0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68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71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光靠預訓練就已經很強了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32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1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E5F7A-B454-F23A-D4F4-A84B49F4E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92ECAB-E0D7-5F59-7B96-DC146B120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89060-90C2-F5FB-F060-43449824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B471F-2841-58E8-0B9B-D627DCF3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092153-5738-2239-9E0A-064F19FE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2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7A802-926D-F8F4-0577-2BAF8E5C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A0E3DD-B933-7F08-1AD9-5F5C2A29B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5C294-B644-A892-AA03-98B35B39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E7D43-85D3-88C3-C799-96506CD7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FA395-0EA6-93E3-9BC1-8A7DCB7C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6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E50855F-4142-ECF1-0054-B0314B6E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267314-6B4F-20BD-E819-420652D18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906F3-4A35-CDE3-E37A-3ED88D4E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A9642-6ABC-89E8-F3B5-D5CBEBE3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0BA7E-52A1-282E-54DB-40E92259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53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663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950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553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711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42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72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46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82B3B-F263-17D8-B1AA-D98B0BED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D63AD-0972-957D-B23E-0B23E73A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7A6B5-4258-5D83-9976-4C4A26DF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1831B-B15D-18E2-4C15-22C1A6D6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7718DA-B961-BD9D-610E-90016535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365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508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076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67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62B95-A598-A74D-0CA3-DBD21482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AFDE24-4230-5CF0-6ED4-B41E4807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470611-CD3B-5A65-1A6F-D34F4735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BD803D-0D75-36F0-E845-C4993863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5FB66E-3F95-2A12-BC17-A1122A50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0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5ED0-A5DF-8817-169D-FDBB2854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BA8DDE-D1AB-C2B1-8E4C-A917B7AA0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973777-8DB8-094D-922D-F00751C9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84BFC-B751-E424-23EF-7462E396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20CA85-6C83-FF2D-2E5F-76F21A9E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B4F9C6-3E6F-8CD1-3B7D-57E3BFCB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2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6FF7B-F163-E2EE-2B4F-EFE52EE5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21CE70-EF36-27AE-82C6-6C512C20B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F82FB4-89CC-8D30-4A95-8DCFCD689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5055CE-D088-D4DB-15D6-28A4C3A4C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914394-8E58-DDE5-751F-8CE67BBE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AF326C-D2E1-E365-3944-237C7CC2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2E1EEF-2B46-AAD5-630C-F19562CB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C4DF386-4ED8-8E38-9700-2173B55F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28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61F4-2CD4-37E6-5B71-58C97A48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CDDC84-FEB3-2593-652D-61735FE1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5DD3E2-0B25-E96F-463E-A1EBE4BF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BF5EE-9B58-3ADE-2500-2956FD87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07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FCBBB2-0602-C9AC-99AD-84D34BE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4ED042A-16D1-CC0B-5227-5F116755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B6C50-BDAC-CFFF-F858-7FFD6A8F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68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F6BA3-22A3-42E7-7B79-195F5B25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69093-D95E-933C-D71C-BA78234C7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126C91-81E2-E859-79BD-FCCBC80A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EB7790-F8BA-337C-897B-FE50D18F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8B3333-C2A6-4592-6DA2-5F9841E8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6FF127-C44E-1ABA-5B42-873A6FB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7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309A3-E806-8E39-D026-E7F98AAD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96619D-E1F8-4851-D466-DEB2FD01A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B1EE1B-E7DE-E1C3-CD50-9840C488C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9AA4FE-706A-8FC3-FA4C-2B70D0EC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900288-DD89-C076-DAB8-DF2A4724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28566C-DCA7-7072-3E63-AC612C31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16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BE2FC1-32D0-2E8A-9003-C646AE6A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EC394-EB6E-1B32-340F-56C505AB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03A892-8212-6699-1FD1-8B457951F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9C54-4733-457E-A504-C67997F7719F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C96D64-1D26-A3AB-4EC4-B849601FB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DA056-8C9F-7BD0-D942-E4083690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11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sv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015318-8BA3-7407-99B4-51D47DE55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5230" y="662739"/>
            <a:ext cx="5334930" cy="300414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分鐘快速全面</a:t>
            </a:r>
            <a:b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了解大型語言模型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0B0F72-2E1E-4165-710F-BE2D80EC1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5229" y="4124721"/>
            <a:ext cx="5334931" cy="841176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李宏毅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2" descr="一張含有 大象, 哺乳動物, 大象與猛獁象, 印度象 的圖片&#10;&#10;自動產生的描述">
            <a:extLst>
              <a:ext uri="{FF2B5EF4-FFF2-40B4-BE49-F238E27FC236}">
                <a16:creationId xmlns:a16="http://schemas.microsoft.com/office/drawing/2014/main" id="{446141B5-9B8F-B715-B981-D86892DE8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1E6744-8D79-DA91-EB97-AE2AA3F92659}"/>
              </a:ext>
            </a:extLst>
          </p:cNvPr>
          <p:cNvSpPr txBox="1"/>
          <p:nvPr/>
        </p:nvSpPr>
        <p:spPr>
          <a:xfrm>
            <a:off x="1756890" y="5835649"/>
            <a:ext cx="24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Powered by </a:t>
            </a:r>
            <a:r>
              <a:rPr lang="en-US" altLang="zh-TW" dirty="0" err="1"/>
              <a:t>Midjourney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35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F07DE-DCC8-509C-0436-4F761291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DEF7813-188B-66BD-CE96-43689E45415A}"/>
              </a:ext>
            </a:extLst>
          </p:cNvPr>
          <p:cNvSpPr/>
          <p:nvPr/>
        </p:nvSpPr>
        <p:spPr>
          <a:xfrm>
            <a:off x="6308621" y="191655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4287CE-235A-5CAA-BBAC-65EDABFA39A8}"/>
              </a:ext>
            </a:extLst>
          </p:cNvPr>
          <p:cNvSpPr txBox="1"/>
          <p:nvPr/>
        </p:nvSpPr>
        <p:spPr>
          <a:xfrm>
            <a:off x="1407957" y="2244557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1CC53F9-DB93-C972-17B5-1CF6C1901E68}"/>
              </a:ext>
            </a:extLst>
          </p:cNvPr>
          <p:cNvCxnSpPr>
            <a:cxnSpLocks/>
          </p:cNvCxnSpPr>
          <p:nvPr/>
        </p:nvCxnSpPr>
        <p:spPr>
          <a:xfrm>
            <a:off x="8140352" y="2466755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1DA65BC-8510-C944-49C9-D2D1F15F0DFF}"/>
              </a:ext>
            </a:extLst>
          </p:cNvPr>
          <p:cNvCxnSpPr>
            <a:cxnSpLocks/>
          </p:cNvCxnSpPr>
          <p:nvPr/>
        </p:nvCxnSpPr>
        <p:spPr>
          <a:xfrm>
            <a:off x="5356121" y="2453635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DB12C6-37D7-36A0-0DEC-2C1B25F88384}"/>
              </a:ext>
            </a:extLst>
          </p:cNvPr>
          <p:cNvSpPr txBox="1"/>
          <p:nvPr/>
        </p:nvSpPr>
        <p:spPr>
          <a:xfrm>
            <a:off x="8569576" y="2271227"/>
            <a:ext cx="278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03B2F4C-0918-B8CD-C7CC-19035A8FD0EB}"/>
              </a:ext>
            </a:extLst>
          </p:cNvPr>
          <p:cNvSpPr/>
          <p:nvPr/>
        </p:nvSpPr>
        <p:spPr>
          <a:xfrm>
            <a:off x="6308621" y="361493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5AC598-AB74-6BAC-D2BE-05186CCB49E1}"/>
              </a:ext>
            </a:extLst>
          </p:cNvPr>
          <p:cNvSpPr txBox="1"/>
          <p:nvPr/>
        </p:nvSpPr>
        <p:spPr>
          <a:xfrm>
            <a:off x="1377468" y="3902334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臺灣最高的山是哪座？玉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B042AF5-2407-D8D9-7A10-C9AA7BCD793D}"/>
              </a:ext>
            </a:extLst>
          </p:cNvPr>
          <p:cNvCxnSpPr>
            <a:cxnSpLocks/>
          </p:cNvCxnSpPr>
          <p:nvPr/>
        </p:nvCxnSpPr>
        <p:spPr>
          <a:xfrm>
            <a:off x="8140352" y="4165134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13A36B4-B59B-D91B-1BA1-D21B22536827}"/>
              </a:ext>
            </a:extLst>
          </p:cNvPr>
          <p:cNvCxnSpPr>
            <a:cxnSpLocks/>
          </p:cNvCxnSpPr>
          <p:nvPr/>
        </p:nvCxnSpPr>
        <p:spPr>
          <a:xfrm>
            <a:off x="5356121" y="4152014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778DC0-E169-50C0-DE38-BC562EC3DB75}"/>
              </a:ext>
            </a:extLst>
          </p:cNvPr>
          <p:cNvSpPr txBox="1"/>
          <p:nvPr/>
        </p:nvSpPr>
        <p:spPr>
          <a:xfrm>
            <a:off x="8569576" y="3951318"/>
            <a:ext cx="278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山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3EC2916-D01C-6FEC-7246-A80AD0A88F20}"/>
              </a:ext>
            </a:extLst>
          </p:cNvPr>
          <p:cNvSpPr/>
          <p:nvPr/>
        </p:nvSpPr>
        <p:spPr>
          <a:xfrm>
            <a:off x="6308621" y="533812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04D439-B155-38D0-EB89-C93FC289D188}"/>
              </a:ext>
            </a:extLst>
          </p:cNvPr>
          <p:cNvSpPr txBox="1"/>
          <p:nvPr/>
        </p:nvSpPr>
        <p:spPr>
          <a:xfrm>
            <a:off x="1377468" y="5644370"/>
            <a:ext cx="416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臺灣最高的山是哪座？玉山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75C575F-A9B1-D551-6C72-6654A3D42726}"/>
              </a:ext>
            </a:extLst>
          </p:cNvPr>
          <p:cNvCxnSpPr>
            <a:cxnSpLocks/>
          </p:cNvCxnSpPr>
          <p:nvPr/>
        </p:nvCxnSpPr>
        <p:spPr>
          <a:xfrm>
            <a:off x="8140352" y="5888323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238FE4F-81A1-14C0-51D8-6998A2333A11}"/>
              </a:ext>
            </a:extLst>
          </p:cNvPr>
          <p:cNvCxnSpPr>
            <a:cxnSpLocks/>
          </p:cNvCxnSpPr>
          <p:nvPr/>
        </p:nvCxnSpPr>
        <p:spPr>
          <a:xfrm>
            <a:off x="5356121" y="587520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634D8A-D232-61DE-FACF-8D11B795FDFC}"/>
              </a:ext>
            </a:extLst>
          </p:cNvPr>
          <p:cNvSpPr txBox="1"/>
          <p:nvPr/>
        </p:nvSpPr>
        <p:spPr>
          <a:xfrm>
            <a:off x="8624895" y="5675355"/>
            <a:ext cx="278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形 17" descr="困惑的人 以實心填滿">
            <a:extLst>
              <a:ext uri="{FF2B5EF4-FFF2-40B4-BE49-F238E27FC236}">
                <a16:creationId xmlns:a16="http://schemas.microsoft.com/office/drawing/2014/main" id="{FCDB54C0-ECE5-6B44-C831-AE64A2625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603" y="1852806"/>
            <a:ext cx="1311949" cy="1311949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DF3439A-CCAD-9ECD-D084-74D8D1951B77}"/>
              </a:ext>
            </a:extLst>
          </p:cNvPr>
          <p:cNvSpPr/>
          <p:nvPr/>
        </p:nvSpPr>
        <p:spPr>
          <a:xfrm>
            <a:off x="9445805" y="2010936"/>
            <a:ext cx="996643" cy="2627790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3DE1463-4CC4-1843-9295-F8984CA99A0A}"/>
              </a:ext>
            </a:extLst>
          </p:cNvPr>
          <p:cNvSpPr txBox="1"/>
          <p:nvPr/>
        </p:nvSpPr>
        <p:spPr>
          <a:xfrm>
            <a:off x="10533455" y="4218726"/>
            <a:ext cx="133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6E193ED-8C41-D98B-7AD6-4215A29936AC}"/>
              </a:ext>
            </a:extLst>
          </p:cNvPr>
          <p:cNvSpPr txBox="1"/>
          <p:nvPr/>
        </p:nvSpPr>
        <p:spPr>
          <a:xfrm>
            <a:off x="9031314" y="833597"/>
            <a:ext cx="232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20437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6" grpId="0"/>
      <p:bldP spid="15" grpId="0"/>
      <p:bldP spid="9" grpId="0" animBg="1"/>
      <p:bldP spid="10" grpId="0"/>
      <p:bldP spid="17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CA399-9A2B-9355-2899-99FEC68C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862452-476A-0066-551F-D11E70418D51}"/>
              </a:ext>
            </a:extLst>
          </p:cNvPr>
          <p:cNvSpPr txBox="1"/>
          <p:nvPr/>
        </p:nvSpPr>
        <p:spPr>
          <a:xfrm>
            <a:off x="120875" y="3378012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   灣   大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45DF9F-2F1E-33F4-992B-33474D98905E}"/>
              </a:ext>
            </a:extLst>
          </p:cNvPr>
          <p:cNvSpPr/>
          <p:nvPr/>
        </p:nvSpPr>
        <p:spPr>
          <a:xfrm>
            <a:off x="3146965" y="307769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5CFB240-C394-C5B4-1B7B-A25D0DEE4B22}"/>
              </a:ext>
            </a:extLst>
          </p:cNvPr>
          <p:cNvCxnSpPr>
            <a:cxnSpLocks/>
          </p:cNvCxnSpPr>
          <p:nvPr/>
        </p:nvCxnSpPr>
        <p:spPr>
          <a:xfrm>
            <a:off x="4978696" y="360884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3E11705-B9CE-6633-9E39-753FC7CEFCFD}"/>
              </a:ext>
            </a:extLst>
          </p:cNvPr>
          <p:cNvCxnSpPr>
            <a:cxnSpLocks/>
          </p:cNvCxnSpPr>
          <p:nvPr/>
        </p:nvCxnSpPr>
        <p:spPr>
          <a:xfrm>
            <a:off x="2316200" y="361759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0579ED7-43CD-9F52-B279-510794B93914}"/>
              </a:ext>
            </a:extLst>
          </p:cNvPr>
          <p:cNvSpPr/>
          <p:nvPr/>
        </p:nvSpPr>
        <p:spPr>
          <a:xfrm>
            <a:off x="6062025" y="3813618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E641DE-78FE-5D3C-E03E-64A191EA392C}"/>
              </a:ext>
            </a:extLst>
          </p:cNvPr>
          <p:cNvSpPr/>
          <p:nvPr/>
        </p:nvSpPr>
        <p:spPr>
          <a:xfrm>
            <a:off x="6480549" y="3565375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EC570D-8BAF-C9DD-0166-8E095C38F196}"/>
              </a:ext>
            </a:extLst>
          </p:cNvPr>
          <p:cNvSpPr/>
          <p:nvPr/>
        </p:nvSpPr>
        <p:spPr>
          <a:xfrm>
            <a:off x="7317598" y="3612642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216E84-C15C-A242-74A8-480E004781BC}"/>
              </a:ext>
            </a:extLst>
          </p:cNvPr>
          <p:cNvSpPr/>
          <p:nvPr/>
        </p:nvSpPr>
        <p:spPr>
          <a:xfrm>
            <a:off x="8257201" y="3590212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F56079-0900-2F5E-B948-DA4C27BD9536}"/>
              </a:ext>
            </a:extLst>
          </p:cNvPr>
          <p:cNvSpPr/>
          <p:nvPr/>
        </p:nvSpPr>
        <p:spPr>
          <a:xfrm>
            <a:off x="6899073" y="2518066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9E5DD0D-7E49-E10E-75F2-5A89B6DA2F11}"/>
              </a:ext>
            </a:extLst>
          </p:cNvPr>
          <p:cNvCxnSpPr>
            <a:cxnSpLocks/>
          </p:cNvCxnSpPr>
          <p:nvPr/>
        </p:nvCxnSpPr>
        <p:spPr>
          <a:xfrm>
            <a:off x="5857564" y="3979690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1F1047E-EA60-CBFD-BEAC-82A2F2316C3E}"/>
              </a:ext>
            </a:extLst>
          </p:cNvPr>
          <p:cNvSpPr/>
          <p:nvPr/>
        </p:nvSpPr>
        <p:spPr>
          <a:xfrm>
            <a:off x="8629980" y="3322357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F2A4F9F-B8B8-FAAA-B229-FDD613B6F73C}"/>
              </a:ext>
            </a:extLst>
          </p:cNvPr>
          <p:cNvSpPr txBox="1"/>
          <p:nvPr/>
        </p:nvSpPr>
        <p:spPr>
          <a:xfrm>
            <a:off x="7066373" y="3429401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4E31D44-AE0D-39A9-4FC5-52FF0B6999C9}"/>
              </a:ext>
            </a:extLst>
          </p:cNvPr>
          <p:cNvSpPr txBox="1"/>
          <p:nvPr/>
        </p:nvSpPr>
        <p:spPr>
          <a:xfrm>
            <a:off x="6302680" y="4059076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1" name="右大括弧 20">
            <a:extLst>
              <a:ext uri="{FF2B5EF4-FFF2-40B4-BE49-F238E27FC236}">
                <a16:creationId xmlns:a16="http://schemas.microsoft.com/office/drawing/2014/main" id="{1E3D67B2-66A1-5EB1-F1C2-2F6615E59120}"/>
              </a:ext>
            </a:extLst>
          </p:cNvPr>
          <p:cNvSpPr/>
          <p:nvPr/>
        </p:nvSpPr>
        <p:spPr>
          <a:xfrm rot="5400000">
            <a:off x="7222238" y="3304641"/>
            <a:ext cx="478204" cy="3078280"/>
          </a:xfrm>
          <a:prstGeom prst="rightBrace">
            <a:avLst>
              <a:gd name="adj1" fmla="val 305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6C5A15-5414-32E2-1D6C-5DD47F3AAFA7}"/>
              </a:ext>
            </a:extLst>
          </p:cNvPr>
          <p:cNvSpPr txBox="1"/>
          <p:nvPr/>
        </p:nvSpPr>
        <p:spPr>
          <a:xfrm>
            <a:off x="5941572" y="5179366"/>
            <a:ext cx="297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所有可以選擇的符號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1F00DC1-1411-A86F-8C99-6EF5139220CF}"/>
              </a:ext>
            </a:extLst>
          </p:cNvPr>
          <p:cNvSpPr txBox="1"/>
          <p:nvPr/>
        </p:nvSpPr>
        <p:spPr>
          <a:xfrm>
            <a:off x="8033587" y="4059075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47E9EC-600E-2A05-9C91-3E409A3AC7AE}"/>
              </a:ext>
            </a:extLst>
          </p:cNvPr>
          <p:cNvSpPr txBox="1"/>
          <p:nvPr/>
        </p:nvSpPr>
        <p:spPr>
          <a:xfrm>
            <a:off x="6480549" y="2043074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50%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B782FD1-9C41-ECCB-93E4-749AF399969B}"/>
              </a:ext>
            </a:extLst>
          </p:cNvPr>
          <p:cNvSpPr txBox="1"/>
          <p:nvPr/>
        </p:nvSpPr>
        <p:spPr>
          <a:xfrm>
            <a:off x="8168437" y="2883234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25%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D6FB335-70DA-E56E-B8F2-A7361919F057}"/>
              </a:ext>
            </a:extLst>
          </p:cNvPr>
          <p:cNvCxnSpPr>
            <a:cxnSpLocks/>
          </p:cNvCxnSpPr>
          <p:nvPr/>
        </p:nvCxnSpPr>
        <p:spPr>
          <a:xfrm>
            <a:off x="9271523" y="3629103"/>
            <a:ext cx="137295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6646A5-3670-8046-C3E3-F46CA824E162}"/>
              </a:ext>
            </a:extLst>
          </p:cNvPr>
          <p:cNvSpPr txBox="1"/>
          <p:nvPr/>
        </p:nvSpPr>
        <p:spPr>
          <a:xfrm>
            <a:off x="10351253" y="3417471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62506A-730B-09B3-A617-E7FE203CFF7B}"/>
              </a:ext>
            </a:extLst>
          </p:cNvPr>
          <p:cNvSpPr txBox="1"/>
          <p:nvPr/>
        </p:nvSpPr>
        <p:spPr>
          <a:xfrm>
            <a:off x="9991956" y="2880905"/>
            <a:ext cx="209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50%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DEA0C00-EB18-4673-DF42-B1903440E472}"/>
              </a:ext>
            </a:extLst>
          </p:cNvPr>
          <p:cNvSpPr txBox="1"/>
          <p:nvPr/>
        </p:nvSpPr>
        <p:spPr>
          <a:xfrm>
            <a:off x="9226373" y="3788551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擲骰子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649E20A-890B-2145-AF89-5BE8EB8C2154}"/>
              </a:ext>
            </a:extLst>
          </p:cNvPr>
          <p:cNvSpPr txBox="1"/>
          <p:nvPr/>
        </p:nvSpPr>
        <p:spPr>
          <a:xfrm>
            <a:off x="7316237" y="5598476"/>
            <a:ext cx="232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(Token)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39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  <p:bldP spid="27" grpId="0"/>
      <p:bldP spid="28" grpId="0"/>
      <p:bldP spid="32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84288D-8B95-6852-6597-1CBC432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3" y="441875"/>
            <a:ext cx="7678097" cy="5974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C1974F3-F293-3C9B-3440-C84224F558BB}"/>
              </a:ext>
            </a:extLst>
          </p:cNvPr>
          <p:cNvSpPr txBox="1"/>
          <p:nvPr/>
        </p:nvSpPr>
        <p:spPr>
          <a:xfrm>
            <a:off x="3489702" y="5992297"/>
            <a:ext cx="508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https://platform.openai.com/tokenizer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1CDEDAC-22AD-52BF-5B82-AA6B45602C08}"/>
              </a:ext>
            </a:extLst>
          </p:cNvPr>
          <p:cNvGrpSpPr/>
          <p:nvPr/>
        </p:nvGrpSpPr>
        <p:grpSpPr>
          <a:xfrm>
            <a:off x="2623522" y="1595051"/>
            <a:ext cx="5191933" cy="507372"/>
            <a:chOff x="5957272" y="1595051"/>
            <a:chExt cx="5191933" cy="507372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8A80346-3945-ED11-657D-2A47B97ED392}"/>
                </a:ext>
              </a:extLst>
            </p:cNvPr>
            <p:cNvSpPr txBox="1"/>
            <p:nvPr/>
          </p:nvSpPr>
          <p:spPr>
            <a:xfrm>
              <a:off x="5957272" y="1633193"/>
              <a:ext cx="679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DE208C3-6316-FAA1-A5A3-2D8827C44939}"/>
                </a:ext>
              </a:extLst>
            </p:cNvPr>
            <p:cNvSpPr txBox="1"/>
            <p:nvPr/>
          </p:nvSpPr>
          <p:spPr>
            <a:xfrm>
              <a:off x="8967284" y="1633193"/>
              <a:ext cx="218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unkillable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F1CCA3B-E8E4-D0F7-523F-7970BAE15ACD}"/>
                </a:ext>
              </a:extLst>
            </p:cNvPr>
            <p:cNvSpPr txBox="1"/>
            <p:nvPr/>
          </p:nvSpPr>
          <p:spPr>
            <a:xfrm>
              <a:off x="6636859" y="1633193"/>
              <a:ext cx="1014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kill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9573175-64D9-F474-4E70-72013CF81150}"/>
                </a:ext>
              </a:extLst>
            </p:cNvPr>
            <p:cNvSpPr txBox="1"/>
            <p:nvPr/>
          </p:nvSpPr>
          <p:spPr>
            <a:xfrm>
              <a:off x="7651184" y="1633193"/>
              <a:ext cx="812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able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D9EA31DA-1967-4F15-CDAF-D9C26F222515}"/>
                </a:ext>
              </a:extLst>
            </p:cNvPr>
            <p:cNvSpPr/>
            <p:nvPr/>
          </p:nvSpPr>
          <p:spPr>
            <a:xfrm>
              <a:off x="8626820" y="1595051"/>
              <a:ext cx="389688" cy="5073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044DB2-48E2-0D0F-0196-79112F658BA6}"/>
              </a:ext>
            </a:extLst>
          </p:cNvPr>
          <p:cNvSpPr txBox="1"/>
          <p:nvPr/>
        </p:nvSpPr>
        <p:spPr>
          <a:xfrm>
            <a:off x="8506747" y="1864025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為甚麼英文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不是單字？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0C60BD-0E0C-4DD8-F2BB-37A0B6C7BA57}"/>
              </a:ext>
            </a:extLst>
          </p:cNvPr>
          <p:cNvSpPr txBox="1"/>
          <p:nvPr/>
        </p:nvSpPr>
        <p:spPr>
          <a:xfrm>
            <a:off x="8572500" y="5161300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不同語言模型的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通常不會相同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D8E4FE-0AE5-4357-F3D1-A5443F9C836A}"/>
              </a:ext>
            </a:extLst>
          </p:cNvPr>
          <p:cNvSpPr txBox="1"/>
          <p:nvPr/>
        </p:nvSpPr>
        <p:spPr>
          <a:xfrm>
            <a:off x="8506747" y="284084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因為英文單字無法窮舉</a:t>
            </a:r>
          </a:p>
        </p:txBody>
      </p:sp>
    </p:spTree>
    <p:extLst>
      <p:ext uri="{BB962C8B-B14F-4D97-AF65-F5344CB8AC3E}">
        <p14:creationId xmlns:p14="http://schemas.microsoft.com/office/powerpoint/2010/main" val="410601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C4398-ECAC-5C20-5E96-E8773779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AC9BD6-4483-AD2B-6A25-BD407CCB44F1}"/>
              </a:ext>
            </a:extLst>
          </p:cNvPr>
          <p:cNvSpPr txBox="1"/>
          <p:nvPr/>
        </p:nvSpPr>
        <p:spPr>
          <a:xfrm>
            <a:off x="2502138" y="2090720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86CD65-A911-0417-8ACE-B727632781F3}"/>
              </a:ext>
            </a:extLst>
          </p:cNvPr>
          <p:cNvSpPr txBox="1"/>
          <p:nvPr/>
        </p:nvSpPr>
        <p:spPr>
          <a:xfrm>
            <a:off x="2352154" y="3480843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AAF72D3-B4DB-7219-8828-BF04F8B83231}"/>
              </a:ext>
            </a:extLst>
          </p:cNvPr>
          <p:cNvSpPr txBox="1"/>
          <p:nvPr/>
        </p:nvSpPr>
        <p:spPr>
          <a:xfrm>
            <a:off x="656966" y="5339388"/>
            <a:ext cx="3492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大型語言模型是很重要的技術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應該要學習。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1AF1C226-6516-9C42-A48A-7C00FC0EF325}"/>
              </a:ext>
            </a:extLst>
          </p:cNvPr>
          <p:cNvSpPr/>
          <p:nvPr/>
        </p:nvSpPr>
        <p:spPr>
          <a:xfrm>
            <a:off x="5126514" y="178447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8066279-F68D-6209-64E7-6D3C666373D2}"/>
              </a:ext>
            </a:extLst>
          </p:cNvPr>
          <p:cNvCxnSpPr>
            <a:cxnSpLocks/>
          </p:cNvCxnSpPr>
          <p:nvPr/>
        </p:nvCxnSpPr>
        <p:spPr>
          <a:xfrm>
            <a:off x="4261098" y="232155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0ABD2F3-9B03-5099-C4F1-90582A27A9AA}"/>
              </a:ext>
            </a:extLst>
          </p:cNvPr>
          <p:cNvSpPr/>
          <p:nvPr/>
        </p:nvSpPr>
        <p:spPr>
          <a:xfrm>
            <a:off x="5126514" y="316283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9B0B9FCE-EF75-17A2-4470-A96E9ABC86F1}"/>
              </a:ext>
            </a:extLst>
          </p:cNvPr>
          <p:cNvCxnSpPr>
            <a:cxnSpLocks/>
          </p:cNvCxnSpPr>
          <p:nvPr/>
        </p:nvCxnSpPr>
        <p:spPr>
          <a:xfrm>
            <a:off x="4261098" y="369991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67A9C5F-4376-5B0A-7930-7BB047DCFB91}"/>
              </a:ext>
            </a:extLst>
          </p:cNvPr>
          <p:cNvSpPr/>
          <p:nvPr/>
        </p:nvSpPr>
        <p:spPr>
          <a:xfrm>
            <a:off x="5126514" y="520604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9F5E182-DB2C-2B69-29A6-CBE2EC73F1F0}"/>
              </a:ext>
            </a:extLst>
          </p:cNvPr>
          <p:cNvCxnSpPr>
            <a:cxnSpLocks/>
          </p:cNvCxnSpPr>
          <p:nvPr/>
        </p:nvCxnSpPr>
        <p:spPr>
          <a:xfrm>
            <a:off x="4261098" y="574312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C019B9D-6968-4424-2456-E0D0EE8DE3E6}"/>
              </a:ext>
            </a:extLst>
          </p:cNvPr>
          <p:cNvSpPr txBox="1"/>
          <p:nvPr/>
        </p:nvSpPr>
        <p:spPr>
          <a:xfrm>
            <a:off x="9161084" y="1298633"/>
            <a:ext cx="44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言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F2BDD6E-80F4-C9EB-792B-F373E747A5B2}"/>
              </a:ext>
            </a:extLst>
          </p:cNvPr>
          <p:cNvSpPr txBox="1"/>
          <p:nvPr/>
        </p:nvSpPr>
        <p:spPr>
          <a:xfrm>
            <a:off x="8080499" y="2810812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705A1B0-FEDF-F51E-85D8-3AAE09577A41}"/>
              </a:ext>
            </a:extLst>
          </p:cNvPr>
          <p:cNvSpPr txBox="1"/>
          <p:nvPr/>
        </p:nvSpPr>
        <p:spPr>
          <a:xfrm>
            <a:off x="7631384" y="4675411"/>
            <a:ext cx="123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A98D1BD0-72B6-F795-960B-B861492B71DE}"/>
              </a:ext>
            </a:extLst>
          </p:cNvPr>
          <p:cNvSpPr txBox="1"/>
          <p:nvPr/>
        </p:nvSpPr>
        <p:spPr>
          <a:xfrm rot="5400000">
            <a:off x="5246292" y="445262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979EC1B-CA0B-9BB8-038C-E19428E1F185}"/>
              </a:ext>
            </a:extLst>
          </p:cNvPr>
          <p:cNvCxnSpPr/>
          <p:nvPr/>
        </p:nvCxnSpPr>
        <p:spPr>
          <a:xfrm>
            <a:off x="7818340" y="2633109"/>
            <a:ext cx="1828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0A3AF94F-C462-CF10-17E3-9E67E45B7621}"/>
              </a:ext>
            </a:extLst>
          </p:cNvPr>
          <p:cNvGrpSpPr/>
          <p:nvPr/>
        </p:nvGrpSpPr>
        <p:grpSpPr>
          <a:xfrm>
            <a:off x="7978973" y="1757497"/>
            <a:ext cx="1489913" cy="818674"/>
            <a:chOff x="6264327" y="1967634"/>
            <a:chExt cx="1489913" cy="8186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E84D4F-1DA8-7131-5C58-C31CFAAB06A4}"/>
                </a:ext>
              </a:extLst>
            </p:cNvPr>
            <p:cNvSpPr/>
            <p:nvPr/>
          </p:nvSpPr>
          <p:spPr>
            <a:xfrm>
              <a:off x="6264327" y="2641860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228F387-6D01-1582-2C76-B74FAA0ADE55}"/>
                </a:ext>
              </a:extLst>
            </p:cNvPr>
            <p:cNvSpPr/>
            <p:nvPr/>
          </p:nvSpPr>
          <p:spPr>
            <a:xfrm>
              <a:off x="6591805" y="2393617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CA1A03-6D8C-A595-5D8C-21B9D5C2E13B}"/>
                </a:ext>
              </a:extLst>
            </p:cNvPr>
            <p:cNvSpPr/>
            <p:nvPr/>
          </p:nvSpPr>
          <p:spPr>
            <a:xfrm>
              <a:off x="6919283" y="2150599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FD396D-9880-A222-8351-F788A1D18A6E}"/>
                </a:ext>
              </a:extLst>
            </p:cNvPr>
            <p:cNvSpPr/>
            <p:nvPr/>
          </p:nvSpPr>
          <p:spPr>
            <a:xfrm>
              <a:off x="7246761" y="2418954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32749E7-E4C4-7759-89B6-84B2C0F21CD5}"/>
                </a:ext>
              </a:extLst>
            </p:cNvPr>
            <p:cNvSpPr/>
            <p:nvPr/>
          </p:nvSpPr>
          <p:spPr>
            <a:xfrm>
              <a:off x="7574240" y="1967634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DB2712F-9517-3FF9-9A07-981D8286B99B}"/>
              </a:ext>
            </a:extLst>
          </p:cNvPr>
          <p:cNvGrpSpPr/>
          <p:nvPr/>
        </p:nvGrpSpPr>
        <p:grpSpPr>
          <a:xfrm>
            <a:off x="7846556" y="5131707"/>
            <a:ext cx="1828800" cy="1038678"/>
            <a:chOff x="10636884" y="4983237"/>
            <a:chExt cx="1828800" cy="1038678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E8D0B6F-E516-CF3B-8B00-947C0E86587C}"/>
                </a:ext>
              </a:extLst>
            </p:cNvPr>
            <p:cNvCxnSpPr/>
            <p:nvPr/>
          </p:nvCxnSpPr>
          <p:spPr>
            <a:xfrm>
              <a:off x="10636884" y="6021915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2F194B-10EA-CE32-2CB7-85FCE92A2667}"/>
                </a:ext>
              </a:extLst>
            </p:cNvPr>
            <p:cNvSpPr/>
            <p:nvPr/>
          </p:nvSpPr>
          <p:spPr>
            <a:xfrm>
              <a:off x="10797517" y="4983237"/>
              <a:ext cx="180000" cy="99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D6A0EF1-E97E-DDA3-427F-C1FEF85B2103}"/>
                </a:ext>
              </a:extLst>
            </p:cNvPr>
            <p:cNvSpPr/>
            <p:nvPr/>
          </p:nvSpPr>
          <p:spPr>
            <a:xfrm>
              <a:off x="11114842" y="5796304"/>
              <a:ext cx="180000" cy="18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A6B8A6D-FE22-27A9-4DA3-7529DE222D8A}"/>
                </a:ext>
              </a:extLst>
            </p:cNvPr>
            <p:cNvSpPr/>
            <p:nvPr/>
          </p:nvSpPr>
          <p:spPr>
            <a:xfrm>
              <a:off x="11452473" y="5631890"/>
              <a:ext cx="180000" cy="36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4FE6CF-F4CC-3133-2A82-6A457AAF8045}"/>
                </a:ext>
              </a:extLst>
            </p:cNvPr>
            <p:cNvSpPr/>
            <p:nvPr/>
          </p:nvSpPr>
          <p:spPr>
            <a:xfrm>
              <a:off x="11779951" y="5641165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C0E3521-C862-5A3F-D988-50D36895247A}"/>
                </a:ext>
              </a:extLst>
            </p:cNvPr>
            <p:cNvSpPr/>
            <p:nvPr/>
          </p:nvSpPr>
          <p:spPr>
            <a:xfrm>
              <a:off x="12107430" y="5830015"/>
              <a:ext cx="180000" cy="1785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463E07C-9BAC-4FA3-40AD-4C9EEB403888}"/>
              </a:ext>
            </a:extLst>
          </p:cNvPr>
          <p:cNvCxnSpPr>
            <a:cxnSpLocks/>
          </p:cNvCxnSpPr>
          <p:nvPr/>
        </p:nvCxnSpPr>
        <p:spPr>
          <a:xfrm>
            <a:off x="6820495" y="2342092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F6FBD73-448F-F2DC-F5BA-48EDDF765DE2}"/>
              </a:ext>
            </a:extLst>
          </p:cNvPr>
          <p:cNvCxnSpPr>
            <a:cxnSpLocks/>
          </p:cNvCxnSpPr>
          <p:nvPr/>
        </p:nvCxnSpPr>
        <p:spPr>
          <a:xfrm>
            <a:off x="6820495" y="372044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4C7CE22-4A30-9E13-1CBF-E4B88716A868}"/>
              </a:ext>
            </a:extLst>
          </p:cNvPr>
          <p:cNvCxnSpPr>
            <a:cxnSpLocks/>
          </p:cNvCxnSpPr>
          <p:nvPr/>
        </p:nvCxnSpPr>
        <p:spPr>
          <a:xfrm>
            <a:off x="6820495" y="576366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E43F9A3-DC34-2A59-9423-4BD65629B35E}"/>
              </a:ext>
            </a:extLst>
          </p:cNvPr>
          <p:cNvGrpSpPr/>
          <p:nvPr/>
        </p:nvGrpSpPr>
        <p:grpSpPr>
          <a:xfrm>
            <a:off x="7818340" y="3219455"/>
            <a:ext cx="1828800" cy="930986"/>
            <a:chOff x="10684794" y="3329532"/>
            <a:chExt cx="1828800" cy="930986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1CF4B57-8B6B-314F-E77D-1984471B5642}"/>
                </a:ext>
              </a:extLst>
            </p:cNvPr>
            <p:cNvGrpSpPr/>
            <p:nvPr/>
          </p:nvGrpSpPr>
          <p:grpSpPr>
            <a:xfrm>
              <a:off x="10806153" y="3329532"/>
              <a:ext cx="1489913" cy="908899"/>
              <a:chOff x="6264327" y="1877409"/>
              <a:chExt cx="1489913" cy="908899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3C71E88-5898-8299-0E38-369408DDFE5F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6B83F19-4DAA-21AD-DE0E-A78BFFE40F35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FA451B4-52C7-3E63-EB77-426239D77047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D7308DB-B6C5-8750-0404-5DD0355FC04F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69C758D-C56A-90B1-7DA9-CEA5A5124159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278EF33-AF1C-1233-2D63-08FDF90D3F5B}"/>
                </a:ext>
              </a:extLst>
            </p:cNvPr>
            <p:cNvCxnSpPr/>
            <p:nvPr/>
          </p:nvCxnSpPr>
          <p:spPr>
            <a:xfrm>
              <a:off x="10684794" y="426051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8A2088D-5F9C-6547-E7F5-1EBDA1FE0221}"/>
              </a:ext>
            </a:extLst>
          </p:cNvPr>
          <p:cNvCxnSpPr>
            <a:cxnSpLocks/>
          </p:cNvCxnSpPr>
          <p:nvPr/>
        </p:nvCxnSpPr>
        <p:spPr>
          <a:xfrm>
            <a:off x="9756542" y="2285766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E4E740-E59E-D163-D5BA-F1C2543809FB}"/>
              </a:ext>
            </a:extLst>
          </p:cNvPr>
          <p:cNvSpPr txBox="1"/>
          <p:nvPr/>
        </p:nvSpPr>
        <p:spPr>
          <a:xfrm>
            <a:off x="10232997" y="204228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言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F1B57B8-A9D7-4236-A763-07D38F7B1960}"/>
              </a:ext>
            </a:extLst>
          </p:cNvPr>
          <p:cNvCxnSpPr>
            <a:cxnSpLocks/>
          </p:cNvCxnSpPr>
          <p:nvPr/>
        </p:nvCxnSpPr>
        <p:spPr>
          <a:xfrm>
            <a:off x="9756542" y="3666371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151D787-7D46-4B7C-09CB-1F1FAF4D9792}"/>
              </a:ext>
            </a:extLst>
          </p:cNvPr>
          <p:cNvSpPr txBox="1"/>
          <p:nvPr/>
        </p:nvSpPr>
        <p:spPr>
          <a:xfrm>
            <a:off x="10232997" y="3437877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B097959-BB1E-784A-B045-93536680CEB7}"/>
              </a:ext>
            </a:extLst>
          </p:cNvPr>
          <p:cNvCxnSpPr>
            <a:cxnSpLocks/>
          </p:cNvCxnSpPr>
          <p:nvPr/>
        </p:nvCxnSpPr>
        <p:spPr>
          <a:xfrm>
            <a:off x="9756542" y="5726593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7A821D5-74A2-C73F-159E-D4E8DF3AB055}"/>
              </a:ext>
            </a:extLst>
          </p:cNvPr>
          <p:cNvSpPr txBox="1"/>
          <p:nvPr/>
        </p:nvSpPr>
        <p:spPr>
          <a:xfrm>
            <a:off x="10487468" y="5465529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82010E7-B6D1-E2CD-6FAD-7218FE81A844}"/>
              </a:ext>
            </a:extLst>
          </p:cNvPr>
          <p:cNvSpPr txBox="1"/>
          <p:nvPr/>
        </p:nvSpPr>
        <p:spPr>
          <a:xfrm>
            <a:off x="10115897" y="4178609"/>
            <a:ext cx="160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每次答案都不相同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53" grpId="0" animBg="1"/>
      <p:bldP spid="58" grpId="0" animBg="1"/>
      <p:bldP spid="66" grpId="0"/>
      <p:bldP spid="67" grpId="0"/>
      <p:bldP spid="68" grpId="0"/>
      <p:bldP spid="69" grpId="0"/>
      <p:bldP spid="38" grpId="0"/>
      <p:bldP spid="42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F3942-44BD-CF25-BE6B-CCBC5045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為甚麼要擲骰子？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17D6B-B3AE-CD1E-E0C9-A16B3543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Curious Case of Neural Text Degeneration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E7A1E0-D270-D07E-FB2C-F708F883B06F}"/>
              </a:ext>
            </a:extLst>
          </p:cNvPr>
          <p:cNvSpPr txBox="1"/>
          <p:nvPr/>
        </p:nvSpPr>
        <p:spPr>
          <a:xfrm>
            <a:off x="1107527" y="223534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https://arxiv.org/abs/1904.09751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E2C83-6611-5D7F-A97D-D1B5AAE1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8" y="2739610"/>
            <a:ext cx="11209283" cy="29236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F2C36CA-CDC5-6DDB-C47B-EA77BBDA95BA}"/>
              </a:ext>
            </a:extLst>
          </p:cNvPr>
          <p:cNvSpPr txBox="1"/>
          <p:nvPr/>
        </p:nvSpPr>
        <p:spPr>
          <a:xfrm>
            <a:off x="1107527" y="5648225"/>
            <a:ext cx="367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每次選機率最大的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D8348B-DB41-382F-4B87-14AC80A7CF13}"/>
              </a:ext>
            </a:extLst>
          </p:cNvPr>
          <p:cNvSpPr txBox="1"/>
          <p:nvPr/>
        </p:nvSpPr>
        <p:spPr>
          <a:xfrm>
            <a:off x="6881237" y="5686359"/>
            <a:ext cx="367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擲骰子</a:t>
            </a:r>
          </a:p>
        </p:txBody>
      </p:sp>
    </p:spTree>
    <p:extLst>
      <p:ext uri="{BB962C8B-B14F-4D97-AF65-F5344CB8AC3E}">
        <p14:creationId xmlns:p14="http://schemas.microsoft.com/office/powerpoint/2010/main" val="20566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45CA3-9ADD-B930-8305-A1F71C10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D784B4-729C-F9C0-4EFF-CBB9750A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6" y="1918619"/>
            <a:ext cx="11233431" cy="4055222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BD7D560-0EA2-B5F2-B3D7-13BB022BEAE5}"/>
              </a:ext>
            </a:extLst>
          </p:cNvPr>
          <p:cNvCxnSpPr>
            <a:cxnSpLocks/>
          </p:cNvCxnSpPr>
          <p:nvPr/>
        </p:nvCxnSpPr>
        <p:spPr>
          <a:xfrm flipH="1" flipV="1">
            <a:off x="6982745" y="5651112"/>
            <a:ext cx="1040833" cy="4576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51EF3C-5994-45CD-47D5-F15002E1C473}"/>
              </a:ext>
            </a:extLst>
          </p:cNvPr>
          <p:cNvSpPr txBox="1"/>
          <p:nvPr/>
        </p:nvSpPr>
        <p:spPr>
          <a:xfrm>
            <a:off x="8023578" y="5973841"/>
            <a:ext cx="3263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這個網址並不存在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F11764-6AD3-07FC-460A-288D79120F5B}"/>
              </a:ext>
            </a:extLst>
          </p:cNvPr>
          <p:cNvSpPr txBox="1"/>
          <p:nvPr/>
        </p:nvSpPr>
        <p:spPr>
          <a:xfrm>
            <a:off x="6697250" y="1365603"/>
            <a:ext cx="487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這就是為什麼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常常唬爛</a:t>
            </a:r>
          </a:p>
        </p:txBody>
      </p:sp>
    </p:spTree>
    <p:extLst>
      <p:ext uri="{BB962C8B-B14F-4D97-AF65-F5344CB8AC3E}">
        <p14:creationId xmlns:p14="http://schemas.microsoft.com/office/powerpoint/2010/main" val="21488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4D255-7D69-E724-CFF2-42E5EACD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239B13-D3B2-DA7D-661A-176C78DD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7FC384-8C9D-A7BA-8F44-9F020E36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2" y="1690688"/>
            <a:ext cx="9513996" cy="501225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90040250-83B5-0778-3A7F-9FFC8E8924F5}"/>
              </a:ext>
            </a:extLst>
          </p:cNvPr>
          <p:cNvSpPr/>
          <p:nvPr/>
        </p:nvSpPr>
        <p:spPr>
          <a:xfrm>
            <a:off x="1534332" y="1690688"/>
            <a:ext cx="9819468" cy="3222275"/>
          </a:xfrm>
          <a:prstGeom prst="roundRect">
            <a:avLst>
              <a:gd name="adj" fmla="val 416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2BA8C2E1-0AEC-4380-2435-517A927641C1}"/>
              </a:ext>
            </a:extLst>
          </p:cNvPr>
          <p:cNvSpPr/>
          <p:nvPr/>
        </p:nvSpPr>
        <p:spPr>
          <a:xfrm>
            <a:off x="3688596" y="4708054"/>
            <a:ext cx="542441" cy="55793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FE2A9-3927-91F4-1BAB-3A22423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語言模型怎麼學習文字接龍？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631696-538B-EE60-3322-34ECAD7019C2}"/>
              </a:ext>
            </a:extLst>
          </p:cNvPr>
          <p:cNvSpPr/>
          <p:nvPr/>
        </p:nvSpPr>
        <p:spPr>
          <a:xfrm>
            <a:off x="5686917" y="252210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9073BC-6D5D-ECA5-C0CA-F5621087DCC8}"/>
              </a:ext>
            </a:extLst>
          </p:cNvPr>
          <p:cNvCxnSpPr>
            <a:cxnSpLocks/>
          </p:cNvCxnSpPr>
          <p:nvPr/>
        </p:nvCxnSpPr>
        <p:spPr>
          <a:xfrm>
            <a:off x="7468749" y="3051880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A509F5-15F9-F128-2760-6711C0C3BE79}"/>
              </a:ext>
            </a:extLst>
          </p:cNvPr>
          <p:cNvSpPr txBox="1"/>
          <p:nvPr/>
        </p:nvSpPr>
        <p:spPr>
          <a:xfrm>
            <a:off x="4088223" y="2788457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D38AED21-B62E-3622-0146-CD81D4A61445}"/>
              </a:ext>
            </a:extLst>
          </p:cNvPr>
          <p:cNvGrpSpPr/>
          <p:nvPr/>
        </p:nvGrpSpPr>
        <p:grpSpPr>
          <a:xfrm>
            <a:off x="9949662" y="2253069"/>
            <a:ext cx="1828800" cy="1865254"/>
            <a:chOff x="8531123" y="1886502"/>
            <a:chExt cx="1828800" cy="1865254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B857E4E-84B0-F414-DF90-1EE68EB51B56}"/>
                </a:ext>
              </a:extLst>
            </p:cNvPr>
            <p:cNvCxnSpPr/>
            <p:nvPr/>
          </p:nvCxnSpPr>
          <p:spPr>
            <a:xfrm>
              <a:off x="8531123" y="3268363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DFA68AFD-605F-0994-C531-ADF8A8896DBE}"/>
                </a:ext>
              </a:extLst>
            </p:cNvPr>
            <p:cNvGrpSpPr/>
            <p:nvPr/>
          </p:nvGrpSpPr>
          <p:grpSpPr>
            <a:xfrm>
              <a:off x="8691756" y="2302526"/>
              <a:ext cx="1489913" cy="908899"/>
              <a:chOff x="6264327" y="1877409"/>
              <a:chExt cx="1489913" cy="908899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882554A-A57C-603D-4FB4-AA4B6764B9F0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24CF583-B948-3DF3-99BD-ACA2AA68A558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B5649CC-0EE2-C821-831D-8DE9127C678B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372F98-1D3F-C173-E709-31F05D7E00A5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018F919-6257-B098-221C-C0C44976958B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0D58396-4A8F-10E2-B456-8DB02BD0877D}"/>
                </a:ext>
              </a:extLst>
            </p:cNvPr>
            <p:cNvSpPr txBox="1"/>
            <p:nvPr/>
          </p:nvSpPr>
          <p:spPr>
            <a:xfrm>
              <a:off x="8819077" y="3290091"/>
              <a:ext cx="5544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B58AA527-0D92-EED0-0D8F-E837E221AD47}"/>
                </a:ext>
              </a:extLst>
            </p:cNvPr>
            <p:cNvSpPr/>
            <p:nvPr/>
          </p:nvSpPr>
          <p:spPr>
            <a:xfrm rot="16200000" flipH="1" flipV="1">
              <a:off x="8611957" y="2699438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2DAEA512-6ABE-FD48-D393-5315F8F3431D}"/>
                </a:ext>
              </a:extLst>
            </p:cNvPr>
            <p:cNvSpPr/>
            <p:nvPr/>
          </p:nvSpPr>
          <p:spPr>
            <a:xfrm rot="16200000" flipH="1" flipV="1">
              <a:off x="9272751" y="2419606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86EFBAE9-ABAC-489D-AE5E-E776CE58AF25}"/>
                </a:ext>
              </a:extLst>
            </p:cNvPr>
            <p:cNvSpPr/>
            <p:nvPr/>
          </p:nvSpPr>
          <p:spPr>
            <a:xfrm rot="16200000" flipH="1" flipV="1">
              <a:off x="9607351" y="2470937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EFD0A25D-55EB-AF1B-9063-D2184D5E7EFE}"/>
                </a:ext>
              </a:extLst>
            </p:cNvPr>
            <p:cNvSpPr/>
            <p:nvPr/>
          </p:nvSpPr>
          <p:spPr>
            <a:xfrm rot="16200000" flipH="1" flipV="1">
              <a:off x="9915229" y="2675697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04A00CBC-00E6-1375-4FC3-8B60A6C6BA2A}"/>
                </a:ext>
              </a:extLst>
            </p:cNvPr>
            <p:cNvSpPr/>
            <p:nvPr/>
          </p:nvSpPr>
          <p:spPr>
            <a:xfrm rot="16200000">
              <a:off x="8947830" y="1915241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31B6CB4-E423-756F-1B17-889449C6251B}"/>
              </a:ext>
            </a:extLst>
          </p:cNvPr>
          <p:cNvSpPr txBox="1"/>
          <p:nvPr/>
        </p:nvSpPr>
        <p:spPr>
          <a:xfrm>
            <a:off x="6032042" y="2639814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C486F31-0CB8-8C20-3CB1-57209FD4620C}"/>
              </a:ext>
            </a:extLst>
          </p:cNvPr>
          <p:cNvSpPr txBox="1"/>
          <p:nvPr/>
        </p:nvSpPr>
        <p:spPr>
          <a:xfrm>
            <a:off x="9228158" y="2817912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65B9C1A-2717-C3AD-CB7D-357EC67A7E6C}"/>
              </a:ext>
            </a:extLst>
          </p:cNvPr>
          <p:cNvCxnSpPr>
            <a:cxnSpLocks/>
          </p:cNvCxnSpPr>
          <p:nvPr/>
        </p:nvCxnSpPr>
        <p:spPr>
          <a:xfrm>
            <a:off x="4734773" y="3020583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98BF33-7B82-A222-878A-854688F23B51}"/>
              </a:ext>
            </a:extLst>
          </p:cNvPr>
          <p:cNvSpPr txBox="1"/>
          <p:nvPr/>
        </p:nvSpPr>
        <p:spPr>
          <a:xfrm>
            <a:off x="7940050" y="2814666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0EFF4A7-4C68-F6C8-A97D-11FB6E33817B}"/>
              </a:ext>
            </a:extLst>
          </p:cNvPr>
          <p:cNvCxnSpPr>
            <a:cxnSpLocks/>
          </p:cNvCxnSpPr>
          <p:nvPr/>
        </p:nvCxnSpPr>
        <p:spPr>
          <a:xfrm>
            <a:off x="8521540" y="3051857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320B536-47DD-E949-A2EB-58B757FC4300}"/>
              </a:ext>
            </a:extLst>
          </p:cNvPr>
          <p:cNvSpPr/>
          <p:nvPr/>
        </p:nvSpPr>
        <p:spPr>
          <a:xfrm>
            <a:off x="5681519" y="389126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BEF4355-A83B-061F-4606-45004C2C34ED}"/>
              </a:ext>
            </a:extLst>
          </p:cNvPr>
          <p:cNvCxnSpPr>
            <a:cxnSpLocks/>
          </p:cNvCxnSpPr>
          <p:nvPr/>
        </p:nvCxnSpPr>
        <p:spPr>
          <a:xfrm>
            <a:off x="7463351" y="4421045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9F054E1-EDE8-3C47-695A-AAC609773165}"/>
              </a:ext>
            </a:extLst>
          </p:cNvPr>
          <p:cNvSpPr txBox="1"/>
          <p:nvPr/>
        </p:nvSpPr>
        <p:spPr>
          <a:xfrm>
            <a:off x="3617079" y="4157622"/>
            <a:ext cx="109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4400D36-43A1-2D67-2BA7-54E2BBAF1372}"/>
              </a:ext>
            </a:extLst>
          </p:cNvPr>
          <p:cNvSpPr txBox="1"/>
          <p:nvPr/>
        </p:nvSpPr>
        <p:spPr>
          <a:xfrm>
            <a:off x="6026644" y="4008979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508B79C-C0AD-DE01-02A6-8742E45EC5C5}"/>
              </a:ext>
            </a:extLst>
          </p:cNvPr>
          <p:cNvSpPr txBox="1"/>
          <p:nvPr/>
        </p:nvSpPr>
        <p:spPr>
          <a:xfrm>
            <a:off x="9222760" y="4187077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74FAE74-D969-7DD8-7694-60194DEBA266}"/>
              </a:ext>
            </a:extLst>
          </p:cNvPr>
          <p:cNvCxnSpPr>
            <a:cxnSpLocks/>
          </p:cNvCxnSpPr>
          <p:nvPr/>
        </p:nvCxnSpPr>
        <p:spPr>
          <a:xfrm>
            <a:off x="4729375" y="4389748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C28F4A4-3D96-C620-4225-417CA6C5DB34}"/>
              </a:ext>
            </a:extLst>
          </p:cNvPr>
          <p:cNvSpPr txBox="1"/>
          <p:nvPr/>
        </p:nvSpPr>
        <p:spPr>
          <a:xfrm>
            <a:off x="7934652" y="4183831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FFB7932-5274-7652-785D-659C75794435}"/>
              </a:ext>
            </a:extLst>
          </p:cNvPr>
          <p:cNvCxnSpPr>
            <a:cxnSpLocks/>
          </p:cNvCxnSpPr>
          <p:nvPr/>
        </p:nvCxnSpPr>
        <p:spPr>
          <a:xfrm>
            <a:off x="8516142" y="4421022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A1C71E58-4C81-1B80-CE69-BE69F25B3DBC}"/>
              </a:ext>
            </a:extLst>
          </p:cNvPr>
          <p:cNvSpPr/>
          <p:nvPr/>
        </p:nvSpPr>
        <p:spPr>
          <a:xfrm>
            <a:off x="5686917" y="531359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A9C2F4-B658-037D-5B28-D5ABD4C274A5}"/>
              </a:ext>
            </a:extLst>
          </p:cNvPr>
          <p:cNvCxnSpPr>
            <a:cxnSpLocks/>
          </p:cNvCxnSpPr>
          <p:nvPr/>
        </p:nvCxnSpPr>
        <p:spPr>
          <a:xfrm>
            <a:off x="7468749" y="5843369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4F8C4AD-DE2D-4120-C166-2EBF430F3818}"/>
              </a:ext>
            </a:extLst>
          </p:cNvPr>
          <p:cNvSpPr txBox="1"/>
          <p:nvPr/>
        </p:nvSpPr>
        <p:spPr>
          <a:xfrm>
            <a:off x="2148041" y="5579946"/>
            <a:ext cx="256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真神奇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1551613-9C4C-673A-52DD-FB79974660ED}"/>
              </a:ext>
            </a:extLst>
          </p:cNvPr>
          <p:cNvSpPr txBox="1"/>
          <p:nvPr/>
        </p:nvSpPr>
        <p:spPr>
          <a:xfrm>
            <a:off x="6032042" y="5431303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50442AC-3038-D519-339D-B4F57804836A}"/>
              </a:ext>
            </a:extLst>
          </p:cNvPr>
          <p:cNvSpPr txBox="1"/>
          <p:nvPr/>
        </p:nvSpPr>
        <p:spPr>
          <a:xfrm>
            <a:off x="9228158" y="5609401"/>
            <a:ext cx="111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BA3C06D4-CA72-8060-0E7D-FA5E65D29CA2}"/>
              </a:ext>
            </a:extLst>
          </p:cNvPr>
          <p:cNvCxnSpPr>
            <a:cxnSpLocks/>
          </p:cNvCxnSpPr>
          <p:nvPr/>
        </p:nvCxnSpPr>
        <p:spPr>
          <a:xfrm>
            <a:off x="4734773" y="5812072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99E5DA2-58FD-5B4E-3EBD-EF7F0B59F037}"/>
              </a:ext>
            </a:extLst>
          </p:cNvPr>
          <p:cNvSpPr txBox="1"/>
          <p:nvPr/>
        </p:nvSpPr>
        <p:spPr>
          <a:xfrm>
            <a:off x="7940050" y="5606155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11A812C-AE92-87F2-EFFC-8BABFAF6D4D4}"/>
              </a:ext>
            </a:extLst>
          </p:cNvPr>
          <p:cNvCxnSpPr>
            <a:cxnSpLocks/>
          </p:cNvCxnSpPr>
          <p:nvPr/>
        </p:nvCxnSpPr>
        <p:spPr>
          <a:xfrm>
            <a:off x="8521540" y="5843346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4E2810B-8781-359D-74A4-1EE6689AFD78}"/>
              </a:ext>
            </a:extLst>
          </p:cNvPr>
          <p:cNvSpPr txBox="1"/>
          <p:nvPr/>
        </p:nvSpPr>
        <p:spPr>
          <a:xfrm rot="5400000">
            <a:off x="3873669" y="4856389"/>
            <a:ext cx="99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00E4612-74D8-17A5-9329-272E1E5525A1}"/>
              </a:ext>
            </a:extLst>
          </p:cNvPr>
          <p:cNvSpPr txBox="1"/>
          <p:nvPr/>
        </p:nvSpPr>
        <p:spPr>
          <a:xfrm>
            <a:off x="838200" y="1448658"/>
            <a:ext cx="504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任何文句都可以是教材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A15A60-4145-5D17-1B95-6737AE104483}"/>
              </a:ext>
            </a:extLst>
          </p:cNvPr>
          <p:cNvSpPr txBox="1"/>
          <p:nvPr/>
        </p:nvSpPr>
        <p:spPr>
          <a:xfrm>
            <a:off x="708291" y="2006148"/>
            <a:ext cx="392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8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真神奇</a:t>
            </a:r>
            <a:r>
              <a:rPr lang="en-US" altLang="zh-TW" sz="28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/>
      <p:bldP spid="55" grpId="0"/>
      <p:bldP spid="26" grpId="0"/>
      <p:bldP spid="28" grpId="0"/>
      <p:bldP spid="34" grpId="0" animBg="1"/>
      <p:bldP spid="37" grpId="0"/>
      <p:bldP spid="38" grpId="0"/>
      <p:bldP spid="46" grpId="0"/>
      <p:bldP spid="52" grpId="0"/>
      <p:bldP spid="76" grpId="0" animBg="1"/>
      <p:bldP spid="78" grpId="0"/>
      <p:bldP spid="79" grpId="0"/>
      <p:bldP spid="80" grpId="0"/>
      <p:bldP spid="82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FE2A9-3927-91F4-1BAB-3A22423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語言模型怎麼學習文字接龍？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631696-538B-EE60-3322-34ECAD7019C2}"/>
              </a:ext>
            </a:extLst>
          </p:cNvPr>
          <p:cNvSpPr/>
          <p:nvPr/>
        </p:nvSpPr>
        <p:spPr>
          <a:xfrm>
            <a:off x="5686917" y="252210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9073BC-6D5D-ECA5-C0CA-F5621087DCC8}"/>
              </a:ext>
            </a:extLst>
          </p:cNvPr>
          <p:cNvCxnSpPr>
            <a:cxnSpLocks/>
          </p:cNvCxnSpPr>
          <p:nvPr/>
        </p:nvCxnSpPr>
        <p:spPr>
          <a:xfrm>
            <a:off x="7468749" y="3051880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A509F5-15F9-F128-2760-6711C0C3BE79}"/>
              </a:ext>
            </a:extLst>
          </p:cNvPr>
          <p:cNvSpPr txBox="1"/>
          <p:nvPr/>
        </p:nvSpPr>
        <p:spPr>
          <a:xfrm>
            <a:off x="4088223" y="2788457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D38AED21-B62E-3622-0146-CD81D4A61445}"/>
              </a:ext>
            </a:extLst>
          </p:cNvPr>
          <p:cNvGrpSpPr/>
          <p:nvPr/>
        </p:nvGrpSpPr>
        <p:grpSpPr>
          <a:xfrm>
            <a:off x="9949662" y="2253069"/>
            <a:ext cx="1828800" cy="1865254"/>
            <a:chOff x="8531123" y="1886502"/>
            <a:chExt cx="1828800" cy="1865254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B857E4E-84B0-F414-DF90-1EE68EB51B56}"/>
                </a:ext>
              </a:extLst>
            </p:cNvPr>
            <p:cNvCxnSpPr/>
            <p:nvPr/>
          </p:nvCxnSpPr>
          <p:spPr>
            <a:xfrm>
              <a:off x="8531123" y="3268363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DFA68AFD-605F-0994-C531-ADF8A8896DBE}"/>
                </a:ext>
              </a:extLst>
            </p:cNvPr>
            <p:cNvGrpSpPr/>
            <p:nvPr/>
          </p:nvGrpSpPr>
          <p:grpSpPr>
            <a:xfrm>
              <a:off x="8691756" y="2302526"/>
              <a:ext cx="1489913" cy="908899"/>
              <a:chOff x="6264327" y="1877409"/>
              <a:chExt cx="1489913" cy="908899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882554A-A57C-603D-4FB4-AA4B6764B9F0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24CF583-B948-3DF3-99BD-ACA2AA68A558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B5649CC-0EE2-C821-831D-8DE9127C678B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372F98-1D3F-C173-E709-31F05D7E00A5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018F919-6257-B098-221C-C0C44976958B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0D58396-4A8F-10E2-B456-8DB02BD0877D}"/>
                </a:ext>
              </a:extLst>
            </p:cNvPr>
            <p:cNvSpPr txBox="1"/>
            <p:nvPr/>
          </p:nvSpPr>
          <p:spPr>
            <a:xfrm>
              <a:off x="8819077" y="3290091"/>
              <a:ext cx="5544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B58AA527-0D92-EED0-0D8F-E837E221AD47}"/>
                </a:ext>
              </a:extLst>
            </p:cNvPr>
            <p:cNvSpPr/>
            <p:nvPr/>
          </p:nvSpPr>
          <p:spPr>
            <a:xfrm rot="16200000" flipH="1" flipV="1">
              <a:off x="8611957" y="2699438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2DAEA512-6ABE-FD48-D393-5315F8F3431D}"/>
                </a:ext>
              </a:extLst>
            </p:cNvPr>
            <p:cNvSpPr/>
            <p:nvPr/>
          </p:nvSpPr>
          <p:spPr>
            <a:xfrm rot="16200000" flipH="1" flipV="1">
              <a:off x="9272751" y="2419606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86EFBAE9-ABAC-489D-AE5E-E776CE58AF25}"/>
                </a:ext>
              </a:extLst>
            </p:cNvPr>
            <p:cNvSpPr/>
            <p:nvPr/>
          </p:nvSpPr>
          <p:spPr>
            <a:xfrm rot="16200000" flipH="1" flipV="1">
              <a:off x="9607351" y="2470937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EFD0A25D-55EB-AF1B-9063-D2184D5E7EFE}"/>
                </a:ext>
              </a:extLst>
            </p:cNvPr>
            <p:cNvSpPr/>
            <p:nvPr/>
          </p:nvSpPr>
          <p:spPr>
            <a:xfrm rot="16200000" flipH="1" flipV="1">
              <a:off x="9915229" y="2675697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04A00CBC-00E6-1375-4FC3-8B60A6C6BA2A}"/>
                </a:ext>
              </a:extLst>
            </p:cNvPr>
            <p:cNvSpPr/>
            <p:nvPr/>
          </p:nvSpPr>
          <p:spPr>
            <a:xfrm rot="16200000">
              <a:off x="8947830" y="1915241"/>
              <a:ext cx="327478" cy="2700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31B6CB4-E423-756F-1B17-889449C6251B}"/>
              </a:ext>
            </a:extLst>
          </p:cNvPr>
          <p:cNvSpPr txBox="1"/>
          <p:nvPr/>
        </p:nvSpPr>
        <p:spPr>
          <a:xfrm>
            <a:off x="6032042" y="2639814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C486F31-0CB8-8C20-3CB1-57209FD4620C}"/>
              </a:ext>
            </a:extLst>
          </p:cNvPr>
          <p:cNvSpPr txBox="1"/>
          <p:nvPr/>
        </p:nvSpPr>
        <p:spPr>
          <a:xfrm>
            <a:off x="9228158" y="2817912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65B9C1A-2717-C3AD-CB7D-357EC67A7E6C}"/>
              </a:ext>
            </a:extLst>
          </p:cNvPr>
          <p:cNvCxnSpPr>
            <a:cxnSpLocks/>
          </p:cNvCxnSpPr>
          <p:nvPr/>
        </p:nvCxnSpPr>
        <p:spPr>
          <a:xfrm>
            <a:off x="4734773" y="3020583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98BF33-7B82-A222-878A-854688F23B51}"/>
              </a:ext>
            </a:extLst>
          </p:cNvPr>
          <p:cNvSpPr txBox="1"/>
          <p:nvPr/>
        </p:nvSpPr>
        <p:spPr>
          <a:xfrm>
            <a:off x="7940050" y="2814666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0EFF4A7-4C68-F6C8-A97D-11FB6E33817B}"/>
              </a:ext>
            </a:extLst>
          </p:cNvPr>
          <p:cNvCxnSpPr>
            <a:cxnSpLocks/>
          </p:cNvCxnSpPr>
          <p:nvPr/>
        </p:nvCxnSpPr>
        <p:spPr>
          <a:xfrm>
            <a:off x="8521540" y="3051857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320B536-47DD-E949-A2EB-58B757FC4300}"/>
              </a:ext>
            </a:extLst>
          </p:cNvPr>
          <p:cNvSpPr/>
          <p:nvPr/>
        </p:nvSpPr>
        <p:spPr>
          <a:xfrm>
            <a:off x="5681519" y="389126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BEF4355-A83B-061F-4606-45004C2C34ED}"/>
              </a:ext>
            </a:extLst>
          </p:cNvPr>
          <p:cNvCxnSpPr>
            <a:cxnSpLocks/>
          </p:cNvCxnSpPr>
          <p:nvPr/>
        </p:nvCxnSpPr>
        <p:spPr>
          <a:xfrm>
            <a:off x="7463351" y="4421045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9F054E1-EDE8-3C47-695A-AAC609773165}"/>
              </a:ext>
            </a:extLst>
          </p:cNvPr>
          <p:cNvSpPr txBox="1"/>
          <p:nvPr/>
        </p:nvSpPr>
        <p:spPr>
          <a:xfrm>
            <a:off x="3617079" y="4157622"/>
            <a:ext cx="109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4400D36-43A1-2D67-2BA7-54E2BBAF1372}"/>
              </a:ext>
            </a:extLst>
          </p:cNvPr>
          <p:cNvSpPr txBox="1"/>
          <p:nvPr/>
        </p:nvSpPr>
        <p:spPr>
          <a:xfrm>
            <a:off x="6026644" y="4008979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508B79C-C0AD-DE01-02A6-8742E45EC5C5}"/>
              </a:ext>
            </a:extLst>
          </p:cNvPr>
          <p:cNvSpPr txBox="1"/>
          <p:nvPr/>
        </p:nvSpPr>
        <p:spPr>
          <a:xfrm>
            <a:off x="9222760" y="4187077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74FAE74-D969-7DD8-7694-60194DEBA266}"/>
              </a:ext>
            </a:extLst>
          </p:cNvPr>
          <p:cNvCxnSpPr>
            <a:cxnSpLocks/>
          </p:cNvCxnSpPr>
          <p:nvPr/>
        </p:nvCxnSpPr>
        <p:spPr>
          <a:xfrm>
            <a:off x="4729375" y="4389748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C28F4A4-3D96-C620-4225-417CA6C5DB34}"/>
              </a:ext>
            </a:extLst>
          </p:cNvPr>
          <p:cNvSpPr txBox="1"/>
          <p:nvPr/>
        </p:nvSpPr>
        <p:spPr>
          <a:xfrm>
            <a:off x="7934652" y="4183831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FFB7932-5274-7652-785D-659C75794435}"/>
              </a:ext>
            </a:extLst>
          </p:cNvPr>
          <p:cNvCxnSpPr>
            <a:cxnSpLocks/>
          </p:cNvCxnSpPr>
          <p:nvPr/>
        </p:nvCxnSpPr>
        <p:spPr>
          <a:xfrm>
            <a:off x="8516142" y="4421022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A1C71E58-4C81-1B80-CE69-BE69F25B3DBC}"/>
              </a:ext>
            </a:extLst>
          </p:cNvPr>
          <p:cNvSpPr/>
          <p:nvPr/>
        </p:nvSpPr>
        <p:spPr>
          <a:xfrm>
            <a:off x="5686917" y="531359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A9C2F4-B658-037D-5B28-D5ABD4C274A5}"/>
              </a:ext>
            </a:extLst>
          </p:cNvPr>
          <p:cNvCxnSpPr>
            <a:cxnSpLocks/>
          </p:cNvCxnSpPr>
          <p:nvPr/>
        </p:nvCxnSpPr>
        <p:spPr>
          <a:xfrm>
            <a:off x="7468749" y="5843369"/>
            <a:ext cx="5203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4F8C4AD-DE2D-4120-C166-2EBF430F3818}"/>
              </a:ext>
            </a:extLst>
          </p:cNvPr>
          <p:cNvSpPr txBox="1"/>
          <p:nvPr/>
        </p:nvSpPr>
        <p:spPr>
          <a:xfrm>
            <a:off x="2148041" y="5579946"/>
            <a:ext cx="256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真神奇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1551613-9C4C-673A-52DD-FB79974660ED}"/>
              </a:ext>
            </a:extLst>
          </p:cNvPr>
          <p:cNvSpPr txBox="1"/>
          <p:nvPr/>
        </p:nvSpPr>
        <p:spPr>
          <a:xfrm>
            <a:off x="6032042" y="5431303"/>
            <a:ext cx="978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50442AC-3038-D519-339D-B4F57804836A}"/>
              </a:ext>
            </a:extLst>
          </p:cNvPr>
          <p:cNvSpPr txBox="1"/>
          <p:nvPr/>
        </p:nvSpPr>
        <p:spPr>
          <a:xfrm>
            <a:off x="9228158" y="5609401"/>
            <a:ext cx="111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BA3C06D4-CA72-8060-0E7D-FA5E65D29CA2}"/>
              </a:ext>
            </a:extLst>
          </p:cNvPr>
          <p:cNvCxnSpPr>
            <a:cxnSpLocks/>
          </p:cNvCxnSpPr>
          <p:nvPr/>
        </p:nvCxnSpPr>
        <p:spPr>
          <a:xfrm>
            <a:off x="4734773" y="5812072"/>
            <a:ext cx="8883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99E5DA2-58FD-5B4E-3EBD-EF7F0B59F037}"/>
              </a:ext>
            </a:extLst>
          </p:cNvPr>
          <p:cNvSpPr txBox="1"/>
          <p:nvPr/>
        </p:nvSpPr>
        <p:spPr>
          <a:xfrm>
            <a:off x="7940050" y="5606155"/>
            <a:ext cx="6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???</a:t>
            </a:r>
            <a:endParaRPr lang="zh-TW" altLang="en-US" sz="2400" b="1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11A812C-AE92-87F2-EFFC-8BABFAF6D4D4}"/>
              </a:ext>
            </a:extLst>
          </p:cNvPr>
          <p:cNvCxnSpPr>
            <a:cxnSpLocks/>
          </p:cNvCxnSpPr>
          <p:nvPr/>
        </p:nvCxnSpPr>
        <p:spPr>
          <a:xfrm>
            <a:off x="8521540" y="5843346"/>
            <a:ext cx="76762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4E2810B-8781-359D-74A4-1EE6689AFD78}"/>
              </a:ext>
            </a:extLst>
          </p:cNvPr>
          <p:cNvSpPr txBox="1"/>
          <p:nvPr/>
        </p:nvSpPr>
        <p:spPr>
          <a:xfrm rot="5400000">
            <a:off x="3873669" y="4856389"/>
            <a:ext cx="99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00E4612-74D8-17A5-9329-272E1E5525A1}"/>
              </a:ext>
            </a:extLst>
          </p:cNvPr>
          <p:cNvSpPr txBox="1"/>
          <p:nvPr/>
        </p:nvSpPr>
        <p:spPr>
          <a:xfrm>
            <a:off x="838200" y="1448658"/>
            <a:ext cx="504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任何文句都可以是教材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6" descr="Web Design 608*557 transprent Png Free Download - Headgear ...">
            <a:extLst>
              <a:ext uri="{FF2B5EF4-FFF2-40B4-BE49-F238E27FC236}">
                <a16:creationId xmlns:a16="http://schemas.microsoft.com/office/drawing/2014/main" id="{F5FE895A-0325-52B3-8AFB-A4380B2A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6" y="2626390"/>
            <a:ext cx="1850879" cy="16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D977AD93-E767-ED1D-355F-88967BB4CB69}"/>
              </a:ext>
            </a:extLst>
          </p:cNvPr>
          <p:cNvSpPr/>
          <p:nvPr/>
        </p:nvSpPr>
        <p:spPr>
          <a:xfrm flipV="1">
            <a:off x="1398386" y="2017052"/>
            <a:ext cx="698055" cy="51259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20491B-9700-FA5E-F183-16F940EE4969}"/>
              </a:ext>
            </a:extLst>
          </p:cNvPr>
          <p:cNvSpPr txBox="1"/>
          <p:nvPr/>
        </p:nvSpPr>
        <p:spPr>
          <a:xfrm>
            <a:off x="764550" y="4263932"/>
            <a:ext cx="2380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網路上有無窮無盡的文句</a:t>
            </a:r>
          </a:p>
        </p:txBody>
      </p:sp>
    </p:spTree>
    <p:extLst>
      <p:ext uri="{BB962C8B-B14F-4D97-AF65-F5344CB8AC3E}">
        <p14:creationId xmlns:p14="http://schemas.microsoft.com/office/powerpoint/2010/main" val="17640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09019EC3-596F-3424-8014-888A2049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938" y="2131498"/>
            <a:ext cx="3142916" cy="457074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C6E898-2C91-5F54-8409-18785B4850F3}"/>
              </a:ext>
            </a:extLst>
          </p:cNvPr>
          <p:cNvSpPr txBox="1"/>
          <p:nvPr/>
        </p:nvSpPr>
        <p:spPr>
          <a:xfrm>
            <a:off x="1515722" y="1442159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   型   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31B8310-CE94-5A0C-A5A6-0DCA1EB818F1}"/>
              </a:ext>
            </a:extLst>
          </p:cNvPr>
          <p:cNvSpPr/>
          <p:nvPr/>
        </p:nvSpPr>
        <p:spPr>
          <a:xfrm>
            <a:off x="4541812" y="114184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1526FC0-43BF-CAE2-3B7E-AEFA3A640748}"/>
              </a:ext>
            </a:extLst>
          </p:cNvPr>
          <p:cNvCxnSpPr>
            <a:cxnSpLocks/>
          </p:cNvCxnSpPr>
          <p:nvPr/>
        </p:nvCxnSpPr>
        <p:spPr>
          <a:xfrm>
            <a:off x="6373543" y="1672992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B7EF668-980B-9D64-99E6-332BC815AE6E}"/>
              </a:ext>
            </a:extLst>
          </p:cNvPr>
          <p:cNvCxnSpPr>
            <a:cxnSpLocks/>
          </p:cNvCxnSpPr>
          <p:nvPr/>
        </p:nvCxnSpPr>
        <p:spPr>
          <a:xfrm>
            <a:off x="3711047" y="168174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12DA67A-D9AB-14DA-7675-8B55587FCFCB}"/>
              </a:ext>
            </a:extLst>
          </p:cNvPr>
          <p:cNvSpPr/>
          <p:nvPr/>
        </p:nvSpPr>
        <p:spPr>
          <a:xfrm>
            <a:off x="7456872" y="1877765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D3945E-2D20-7ED3-A569-346BD89461CB}"/>
              </a:ext>
            </a:extLst>
          </p:cNvPr>
          <p:cNvSpPr/>
          <p:nvPr/>
        </p:nvSpPr>
        <p:spPr>
          <a:xfrm>
            <a:off x="7875396" y="1629522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D488F-29A7-6C4D-F7D2-6418E2EF960D}"/>
              </a:ext>
            </a:extLst>
          </p:cNvPr>
          <p:cNvSpPr/>
          <p:nvPr/>
        </p:nvSpPr>
        <p:spPr>
          <a:xfrm>
            <a:off x="8712445" y="1676789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A40B64-3434-9E05-A763-9BA18EEF9B35}"/>
              </a:ext>
            </a:extLst>
          </p:cNvPr>
          <p:cNvSpPr/>
          <p:nvPr/>
        </p:nvSpPr>
        <p:spPr>
          <a:xfrm>
            <a:off x="9652048" y="1654359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A7F5E0B-0ACD-9C03-19FB-1D927F747CBD}"/>
              </a:ext>
            </a:extLst>
          </p:cNvPr>
          <p:cNvSpPr/>
          <p:nvPr/>
        </p:nvSpPr>
        <p:spPr>
          <a:xfrm>
            <a:off x="8293920" y="582213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E9C52BF-13E2-6C6F-D4D8-EE9B0FA2C8A4}"/>
              </a:ext>
            </a:extLst>
          </p:cNvPr>
          <p:cNvCxnSpPr>
            <a:cxnSpLocks/>
          </p:cNvCxnSpPr>
          <p:nvPr/>
        </p:nvCxnSpPr>
        <p:spPr>
          <a:xfrm>
            <a:off x="7252411" y="2043837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37E59C67-DE1B-AD5C-3387-52E16D96EFA4}"/>
              </a:ext>
            </a:extLst>
          </p:cNvPr>
          <p:cNvSpPr/>
          <p:nvPr/>
        </p:nvSpPr>
        <p:spPr>
          <a:xfrm>
            <a:off x="10024827" y="1386504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1AFC63-0D69-F6BA-36DA-9BA8BABA5D03}"/>
              </a:ext>
            </a:extLst>
          </p:cNvPr>
          <p:cNvSpPr txBox="1"/>
          <p:nvPr/>
        </p:nvSpPr>
        <p:spPr>
          <a:xfrm>
            <a:off x="8461220" y="1493548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F10A370-44E8-4F8F-C807-5E1BAF0A7B85}"/>
              </a:ext>
            </a:extLst>
          </p:cNvPr>
          <p:cNvSpPr txBox="1"/>
          <p:nvPr/>
        </p:nvSpPr>
        <p:spPr>
          <a:xfrm>
            <a:off x="7697527" y="2123223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言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EC9D253-5D27-B0E5-C655-A556832DFBEF}"/>
              </a:ext>
            </a:extLst>
          </p:cNvPr>
          <p:cNvSpPr txBox="1"/>
          <p:nvPr/>
        </p:nvSpPr>
        <p:spPr>
          <a:xfrm>
            <a:off x="9428434" y="212322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句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73541E2-DDD7-FAAC-D72F-9C3C3023DBA5}"/>
              </a:ext>
            </a:extLst>
          </p:cNvPr>
          <p:cNvSpPr txBox="1"/>
          <p:nvPr/>
        </p:nvSpPr>
        <p:spPr>
          <a:xfrm>
            <a:off x="7875396" y="107221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50%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1057C5D-D747-E4CF-78C0-68A3425D58C0}"/>
              </a:ext>
            </a:extLst>
          </p:cNvPr>
          <p:cNvSpPr txBox="1"/>
          <p:nvPr/>
        </p:nvSpPr>
        <p:spPr>
          <a:xfrm>
            <a:off x="9563284" y="947381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25%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E5C3CFD-64A0-5655-1E33-D00A6E62F609}"/>
              </a:ext>
            </a:extLst>
          </p:cNvPr>
          <p:cNvSpPr txBox="1"/>
          <p:nvPr/>
        </p:nvSpPr>
        <p:spPr>
          <a:xfrm>
            <a:off x="1479771" y="3069723"/>
            <a:ext cx="262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</a:t>
            </a:r>
            <a:endParaRPr lang="en-US" altLang="zh-TW" sz="240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29904B4-EBED-FB08-75F2-C0D6D771E9CD}"/>
                  </a:ext>
                </a:extLst>
              </p:cNvPr>
              <p:cNvSpPr txBox="1"/>
              <p:nvPr/>
            </p:nvSpPr>
            <p:spPr>
              <a:xfrm>
                <a:off x="1511757" y="4959157"/>
                <a:ext cx="262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就是個函式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29904B4-EBED-FB08-75F2-C0D6D771E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57" y="4959157"/>
                <a:ext cx="2624316" cy="523220"/>
              </a:xfrm>
              <a:prstGeom prst="rect">
                <a:avLst/>
              </a:prstGeom>
              <a:blipFill>
                <a:blip r:embed="rId3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號: 向下 2">
            <a:extLst>
              <a:ext uri="{FF2B5EF4-FFF2-40B4-BE49-F238E27FC236}">
                <a16:creationId xmlns:a16="http://schemas.microsoft.com/office/drawing/2014/main" id="{F8A9BD50-940E-2C41-BE3A-5612DDA055F1}"/>
              </a:ext>
            </a:extLst>
          </p:cNvPr>
          <p:cNvSpPr/>
          <p:nvPr/>
        </p:nvSpPr>
        <p:spPr>
          <a:xfrm flipV="1">
            <a:off x="2551929" y="3542598"/>
            <a:ext cx="481393" cy="136328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DE572E4-613C-E094-1433-92D76F54C799}"/>
                  </a:ext>
                </a:extLst>
              </p:cNvPr>
              <p:cNvSpPr txBox="1"/>
              <p:nvPr/>
            </p:nvSpPr>
            <p:spPr>
              <a:xfrm>
                <a:off x="8293920" y="2832258"/>
                <a:ext cx="328795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𝑎𝑥</m:t>
                      </m:r>
                      <m:r>
                        <a:rPr kumimoji="0" lang="en-US" altLang="zh-TW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DE572E4-613C-E094-1433-92D76F54C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920" y="2832258"/>
                <a:ext cx="3287950" cy="477054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17F40C7-245E-9B9D-9455-73EA76323DBE}"/>
              </a:ext>
            </a:extLst>
          </p:cNvPr>
          <p:cNvSpPr txBox="1"/>
          <p:nvPr/>
        </p:nvSpPr>
        <p:spPr>
          <a:xfrm>
            <a:off x="8783469" y="3570922"/>
            <a:ext cx="327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個參數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8A2929C-FE3C-F84A-A39E-C646842CF7CB}"/>
              </a:ext>
            </a:extLst>
          </p:cNvPr>
          <p:cNvCxnSpPr>
            <a:cxnSpLocks/>
          </p:cNvCxnSpPr>
          <p:nvPr/>
        </p:nvCxnSpPr>
        <p:spPr>
          <a:xfrm>
            <a:off x="10112264" y="3290606"/>
            <a:ext cx="208802" cy="2803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014DD98-3450-163F-E4F0-8F43A72213C6}"/>
              </a:ext>
            </a:extLst>
          </p:cNvPr>
          <p:cNvCxnSpPr>
            <a:cxnSpLocks/>
          </p:cNvCxnSpPr>
          <p:nvPr/>
        </p:nvCxnSpPr>
        <p:spPr>
          <a:xfrm flipH="1">
            <a:off x="10604399" y="3275446"/>
            <a:ext cx="208802" cy="2803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4671DA-E44A-4B8F-6A43-D5D8605FD4D7}"/>
              </a:ext>
            </a:extLst>
          </p:cNvPr>
          <p:cNvSpPr txBox="1"/>
          <p:nvPr/>
        </p:nvSpPr>
        <p:spPr>
          <a:xfrm>
            <a:off x="8278422" y="5239055"/>
            <a:ext cx="327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上億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個參數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B9428F4E-F0B6-3F44-D5FB-C6F797371F34}"/>
              </a:ext>
            </a:extLst>
          </p:cNvPr>
          <p:cNvSpPr/>
          <p:nvPr/>
        </p:nvSpPr>
        <p:spPr>
          <a:xfrm>
            <a:off x="7697527" y="2553891"/>
            <a:ext cx="596393" cy="3924401"/>
          </a:xfrm>
          <a:prstGeom prst="rightBrace">
            <a:avLst>
              <a:gd name="adj1" fmla="val 31721"/>
              <a:gd name="adj2" fmla="val 748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40C5CD-0A47-4FF3-23A4-0D82AEBFBB5A}"/>
              </a:ext>
            </a:extLst>
          </p:cNvPr>
          <p:cNvSpPr txBox="1"/>
          <p:nvPr/>
        </p:nvSpPr>
        <p:spPr>
          <a:xfrm>
            <a:off x="3751110" y="3078479"/>
            <a:ext cx="2934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rgbClr val="000000"/>
                </a:solidFill>
                <a:latin typeface="Lucida Grande"/>
              </a:rPr>
              <a:t>Transformer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71BBB82F-7A37-6134-D48B-47D450CB382B}"/>
              </a:ext>
            </a:extLst>
          </p:cNvPr>
          <p:cNvSpPr/>
          <p:nvPr/>
        </p:nvSpPr>
        <p:spPr>
          <a:xfrm rot="2849699" flipV="1">
            <a:off x="3845927" y="1949279"/>
            <a:ext cx="481393" cy="122500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6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  <p:bldP spid="3" grpId="0" animBg="1"/>
      <p:bldP spid="4" grpId="0"/>
      <p:bldP spid="5" grpId="0"/>
      <p:bldP spid="8" grpId="0"/>
      <p:bldP spid="9" grpId="0" animBg="1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B6199-4056-2418-1F92-13622568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6D94D-0373-FD2E-D952-8C7DA1D8E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919814-6B76-E78F-50E4-F77AC154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4216690"/>
            <a:ext cx="9568543" cy="25187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7954EF-324E-454D-6C47-61DF4393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4" y="365125"/>
            <a:ext cx="1049801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BB6CF-76EB-9F54-9B2A-21957B84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欲知詳情請見機器學習課程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EE6645-0AF8-B8D7-617C-192BBCFA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566220"/>
            <a:ext cx="8973802" cy="4610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5B3390-8D47-1D55-0145-AC9B52D431DA}"/>
              </a:ext>
            </a:extLst>
          </p:cNvPr>
          <p:cNvSpPr txBox="1"/>
          <p:nvPr/>
        </p:nvSpPr>
        <p:spPr>
          <a:xfrm>
            <a:off x="568917" y="6208784"/>
            <a:ext cx="1105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https://www.youtube.com/watch?v=Ye018rCVvOo&amp;list=PLJV_el3uVTsMhtt7_Y6sgTHGHp1Vb2P2J</a:t>
            </a:r>
          </a:p>
        </p:txBody>
      </p:sp>
    </p:spTree>
    <p:extLst>
      <p:ext uri="{BB962C8B-B14F-4D97-AF65-F5344CB8AC3E}">
        <p14:creationId xmlns:p14="http://schemas.microsoft.com/office/powerpoint/2010/main" val="23260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315CF7-777D-56C2-DAC8-16157CDFC3AF}"/>
              </a:ext>
            </a:extLst>
          </p:cNvPr>
          <p:cNvSpPr txBox="1"/>
          <p:nvPr/>
        </p:nvSpPr>
        <p:spPr>
          <a:xfrm>
            <a:off x="1244683" y="5424992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713EE-5DDA-BC02-23F6-39B452783F51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GPT-1</a:t>
            </a:r>
          </a:p>
          <a:p>
            <a:pPr algn="r"/>
            <a:r>
              <a:rPr lang="en-US" altLang="zh-TW" sz="2400" b="1" dirty="0"/>
              <a:t>(2018)</a:t>
            </a:r>
            <a:endParaRPr lang="zh-TW" altLang="en-US" sz="2400" b="1" dirty="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A87926BD-BA49-CAA3-E9F0-3C7B4B562938}"/>
              </a:ext>
            </a:extLst>
          </p:cNvPr>
          <p:cNvSpPr/>
          <p:nvPr/>
        </p:nvSpPr>
        <p:spPr>
          <a:xfrm flipH="1">
            <a:off x="2573846" y="2332141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BA86F8F5-1FD6-BA7C-29E3-39727F836F18}"/>
              </a:ext>
            </a:extLst>
          </p:cNvPr>
          <p:cNvSpPr/>
          <p:nvPr/>
        </p:nvSpPr>
        <p:spPr>
          <a:xfrm flipH="1">
            <a:off x="2600762" y="4759527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C46B499-F183-8197-7592-0571D34DE298}"/>
              </a:ext>
            </a:extLst>
          </p:cNvPr>
          <p:cNvSpPr txBox="1"/>
          <p:nvPr/>
        </p:nvSpPr>
        <p:spPr>
          <a:xfrm>
            <a:off x="3952067" y="2470817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函式的參數量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複雜程度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72DE1C-CC7D-A247-285F-5F8954CE14CA}"/>
              </a:ext>
            </a:extLst>
          </p:cNvPr>
          <p:cNvSpPr txBox="1"/>
          <p:nvPr/>
        </p:nvSpPr>
        <p:spPr>
          <a:xfrm>
            <a:off x="3952067" y="4940501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拿來學文字接龍的資料量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34809-3CE4-4E1D-986F-BA4747722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348" y="719036"/>
            <a:ext cx="3142916" cy="45707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83D282-7545-2741-0308-281DEBB77B56}"/>
              </a:ext>
            </a:extLst>
          </p:cNvPr>
          <p:cNvSpPr txBox="1"/>
          <p:nvPr/>
        </p:nvSpPr>
        <p:spPr>
          <a:xfrm>
            <a:off x="4934330" y="3024378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人工智慧的天資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71F32E-8F00-5479-B76B-D877674BAD64}"/>
              </a:ext>
            </a:extLst>
          </p:cNvPr>
          <p:cNvSpPr txBox="1"/>
          <p:nvPr/>
        </p:nvSpPr>
        <p:spPr>
          <a:xfrm>
            <a:off x="4914741" y="5509560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後天的努力</a:t>
            </a:r>
          </a:p>
        </p:txBody>
      </p:sp>
    </p:spTree>
    <p:extLst>
      <p:ext uri="{BB962C8B-B14F-4D97-AF65-F5344CB8AC3E}">
        <p14:creationId xmlns:p14="http://schemas.microsoft.com/office/powerpoint/2010/main" val="7672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9" grpId="0"/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315CF7-777D-56C2-DAC8-16157CDFC3AF}"/>
              </a:ext>
            </a:extLst>
          </p:cNvPr>
          <p:cNvSpPr txBox="1"/>
          <p:nvPr/>
        </p:nvSpPr>
        <p:spPr>
          <a:xfrm>
            <a:off x="1244683" y="5424992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050F41-2C57-6D4A-066E-85A064E02AC9}"/>
              </a:ext>
            </a:extLst>
          </p:cNvPr>
          <p:cNvSpPr txBox="1"/>
          <p:nvPr/>
        </p:nvSpPr>
        <p:spPr>
          <a:xfrm>
            <a:off x="3561787" y="5568041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5E7C13-AE70-1DF4-8C25-E6EF90066EA1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GPT-2</a:t>
            </a:r>
          </a:p>
          <a:p>
            <a:pPr algn="r"/>
            <a:r>
              <a:rPr lang="en-US" altLang="zh-TW" sz="2400" b="1" dirty="0"/>
              <a:t>(2019)</a:t>
            </a:r>
            <a:endParaRPr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F301FD-7E08-A4A5-5C8A-6A0B4A72EDFB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GPT-1</a:t>
            </a:r>
          </a:p>
          <a:p>
            <a:pPr algn="r"/>
            <a:r>
              <a:rPr lang="en-US" altLang="zh-TW" sz="2400" b="1" dirty="0"/>
              <a:t>(2018)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46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670BE-9D0D-F9F1-E66C-CA672F5E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也是可以回答問題的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282628-FEFA-11D8-4188-2EF16AB2E7FC}"/>
              </a:ext>
            </a:extLst>
          </p:cNvPr>
          <p:cNvSpPr/>
          <p:nvPr/>
        </p:nvSpPr>
        <p:spPr>
          <a:xfrm>
            <a:off x="6479640" y="243603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E3DEC30-9F76-3700-9C47-B025942A9FC3}"/>
              </a:ext>
            </a:extLst>
          </p:cNvPr>
          <p:cNvCxnSpPr/>
          <p:nvPr/>
        </p:nvCxnSpPr>
        <p:spPr>
          <a:xfrm>
            <a:off x="5137613" y="2968251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AE481F0-C5CE-7222-1BE1-2BE2BE5EB1AA}"/>
              </a:ext>
            </a:extLst>
          </p:cNvPr>
          <p:cNvCxnSpPr/>
          <p:nvPr/>
        </p:nvCxnSpPr>
        <p:spPr>
          <a:xfrm>
            <a:off x="8271511" y="2968251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6B95D1-7A6A-5C5D-F3D4-172F979305C4}"/>
              </a:ext>
            </a:extLst>
          </p:cNvPr>
          <p:cNvSpPr txBox="1"/>
          <p:nvPr/>
        </p:nvSpPr>
        <p:spPr>
          <a:xfrm>
            <a:off x="1180756" y="2723266"/>
            <a:ext cx="3956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世界第一高峰是哪一座？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5CE9538-DC92-2E9E-E5CA-7F42F47FE1E0}"/>
              </a:ext>
            </a:extLst>
          </p:cNvPr>
          <p:cNvSpPr txBox="1"/>
          <p:nvPr/>
        </p:nvSpPr>
        <p:spPr>
          <a:xfrm>
            <a:off x="9363248" y="2749079"/>
            <a:ext cx="220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5FC331-DE45-DD8F-B1DF-936DC86B1611}"/>
              </a:ext>
            </a:extLst>
          </p:cNvPr>
          <p:cNvSpPr/>
          <p:nvPr/>
        </p:nvSpPr>
        <p:spPr>
          <a:xfrm>
            <a:off x="6457950" y="46898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033F35-A817-27EF-3E92-3EAC0A6EA0D0}"/>
              </a:ext>
            </a:extLst>
          </p:cNvPr>
          <p:cNvCxnSpPr/>
          <p:nvPr/>
        </p:nvCxnSpPr>
        <p:spPr>
          <a:xfrm>
            <a:off x="5115923" y="5222066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30E280-23C8-5F3C-FD79-DFD876A5E614}"/>
              </a:ext>
            </a:extLst>
          </p:cNvPr>
          <p:cNvCxnSpPr/>
          <p:nvPr/>
        </p:nvCxnSpPr>
        <p:spPr>
          <a:xfrm>
            <a:off x="8249821" y="5222066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D2AAF9-8F13-209E-CF1B-A7E17D31C6C9}"/>
              </a:ext>
            </a:extLst>
          </p:cNvPr>
          <p:cNvSpPr txBox="1"/>
          <p:nvPr/>
        </p:nvSpPr>
        <p:spPr>
          <a:xfrm>
            <a:off x="1159066" y="4977081"/>
            <a:ext cx="3956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很長的文章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….. TL;DR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E7E9633-59D8-BC84-B9DA-D06E039AEE18}"/>
              </a:ext>
            </a:extLst>
          </p:cNvPr>
          <p:cNvSpPr txBox="1"/>
          <p:nvPr/>
        </p:nvSpPr>
        <p:spPr>
          <a:xfrm>
            <a:off x="9526732" y="4977081"/>
            <a:ext cx="220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文章摘要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67D366A-1779-C554-DD9F-3B143884FCEB}"/>
              </a:ext>
            </a:extLst>
          </p:cNvPr>
          <p:cNvSpPr txBox="1"/>
          <p:nvPr/>
        </p:nvSpPr>
        <p:spPr>
          <a:xfrm>
            <a:off x="1009650" y="2020234"/>
            <a:ext cx="18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29F6596-1062-DEF2-F51A-44054FF41362}"/>
              </a:ext>
            </a:extLst>
          </p:cNvPr>
          <p:cNvSpPr txBox="1"/>
          <p:nvPr/>
        </p:nvSpPr>
        <p:spPr>
          <a:xfrm>
            <a:off x="1009650" y="4189742"/>
            <a:ext cx="18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81828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28" grpId="0"/>
      <p:bldP spid="3" grpId="0" animBg="1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16F4212-93E0-930E-6F53-DE8C8973E935}"/>
              </a:ext>
            </a:extLst>
          </p:cNvPr>
          <p:cNvGrpSpPr/>
          <p:nvPr/>
        </p:nvGrpSpPr>
        <p:grpSpPr>
          <a:xfrm>
            <a:off x="2165221" y="667031"/>
            <a:ext cx="9188579" cy="5523937"/>
            <a:chOff x="1826227" y="1709914"/>
            <a:chExt cx="8433182" cy="4970990"/>
          </a:xfrm>
        </p:grpSpPr>
        <p:pic>
          <p:nvPicPr>
            <p:cNvPr id="5" name="Google Shape;266;p35">
              <a:extLst>
                <a:ext uri="{FF2B5EF4-FFF2-40B4-BE49-F238E27FC236}">
                  <a16:creationId xmlns:a16="http://schemas.microsoft.com/office/drawing/2014/main" id="{8EF34F2D-A110-F28D-FA13-3E45EA99B22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35726" y="1709914"/>
              <a:ext cx="7123683" cy="4970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59;p34">
              <a:extLst>
                <a:ext uri="{FF2B5EF4-FFF2-40B4-BE49-F238E27FC236}">
                  <a16:creationId xmlns:a16="http://schemas.microsoft.com/office/drawing/2014/main" id="{161711C4-3DA3-9E8A-DEFB-40442260C148}"/>
                </a:ext>
              </a:extLst>
            </p:cNvPr>
            <p:cNvSpPr txBox="1"/>
            <p:nvPr/>
          </p:nvSpPr>
          <p:spPr>
            <a:xfrm>
              <a:off x="1826227" y="5960900"/>
              <a:ext cx="1309499" cy="7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CoQA</a:t>
              </a:r>
              <a:endParaRPr kumimoji="0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0435E2-0FF0-2A26-5048-7BCD899DA4EE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F0B6CF-65D1-2D2B-895C-19D2B453BD53}"/>
              </a:ext>
            </a:extLst>
          </p:cNvPr>
          <p:cNvSpPr txBox="1"/>
          <p:nvPr/>
        </p:nvSpPr>
        <p:spPr>
          <a:xfrm>
            <a:off x="733951" y="1501106"/>
            <a:ext cx="262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https://openai.com/blog/better-language-models/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5EAB2D-7D95-5403-FFD2-C7921C759243}"/>
              </a:ext>
            </a:extLst>
          </p:cNvPr>
          <p:cNvSpPr txBox="1"/>
          <p:nvPr/>
        </p:nvSpPr>
        <p:spPr>
          <a:xfrm>
            <a:off x="733951" y="2629116"/>
            <a:ext cx="181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問答上表現如何？</a:t>
            </a:r>
          </a:p>
        </p:txBody>
      </p:sp>
    </p:spTree>
    <p:extLst>
      <p:ext uri="{BB962C8B-B14F-4D97-AF65-F5344CB8AC3E}">
        <p14:creationId xmlns:p14="http://schemas.microsoft.com/office/powerpoint/2010/main" val="16235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315CF7-777D-56C2-DAC8-16157CDFC3AF}"/>
              </a:ext>
            </a:extLst>
          </p:cNvPr>
          <p:cNvSpPr txBox="1"/>
          <p:nvPr/>
        </p:nvSpPr>
        <p:spPr>
          <a:xfrm>
            <a:off x="1244683" y="5424992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1254B1A-DED7-1D96-535D-1B83CC2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15" y="-4552162"/>
            <a:ext cx="13921200" cy="139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DA5203D-7410-DE25-131C-433F71752FBF}"/>
              </a:ext>
            </a:extLst>
          </p:cNvPr>
          <p:cNvSpPr/>
          <p:nvPr/>
        </p:nvSpPr>
        <p:spPr>
          <a:xfrm>
            <a:off x="6577924" y="1359224"/>
            <a:ext cx="8593200" cy="8593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E17A57-AEE9-0CDB-289B-3CC182305B2A}"/>
              </a:ext>
            </a:extLst>
          </p:cNvPr>
          <p:cNvSpPr txBox="1"/>
          <p:nvPr/>
        </p:nvSpPr>
        <p:spPr>
          <a:xfrm>
            <a:off x="5507235" y="3223715"/>
            <a:ext cx="151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175B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050F41-2C57-6D4A-066E-85A064E02AC9}"/>
              </a:ext>
            </a:extLst>
          </p:cNvPr>
          <p:cNvSpPr txBox="1"/>
          <p:nvPr/>
        </p:nvSpPr>
        <p:spPr>
          <a:xfrm>
            <a:off x="3561787" y="5568041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15299B-4EA5-94DD-6E35-39B23E6EEA00}"/>
              </a:ext>
            </a:extLst>
          </p:cNvPr>
          <p:cNvSpPr txBox="1"/>
          <p:nvPr/>
        </p:nvSpPr>
        <p:spPr>
          <a:xfrm>
            <a:off x="6960743" y="4737101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580GB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B719EBB-89A5-2712-ECF3-AC02F97A0486}"/>
              </a:ext>
            </a:extLst>
          </p:cNvPr>
          <p:cNvSpPr txBox="1"/>
          <p:nvPr/>
        </p:nvSpPr>
        <p:spPr>
          <a:xfrm>
            <a:off x="5873936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GPT-3</a:t>
            </a:r>
          </a:p>
          <a:p>
            <a:pPr algn="r"/>
            <a:r>
              <a:rPr lang="en-US" altLang="zh-TW" sz="2400" b="1" dirty="0"/>
              <a:t>(2020)</a:t>
            </a:r>
            <a:endParaRPr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C2830B-94D2-AE69-6E37-274B466A1CAD}"/>
              </a:ext>
            </a:extLst>
          </p:cNvPr>
          <p:cNvSpPr txBox="1"/>
          <p:nvPr/>
        </p:nvSpPr>
        <p:spPr>
          <a:xfrm>
            <a:off x="6960743" y="5337208"/>
            <a:ext cx="547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閱讀哈利波特全集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1B9500-0E3C-02D5-1734-728208FE99AA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GPT-2</a:t>
            </a:r>
          </a:p>
          <a:p>
            <a:pPr algn="r"/>
            <a:r>
              <a:rPr lang="en-US" altLang="zh-TW" sz="2400" b="1" dirty="0"/>
              <a:t>(2019)</a:t>
            </a:r>
            <a:endParaRPr lang="zh-TW" altLang="en-US" sz="2400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1226F9-2042-AE11-E977-DD330B4FA7CC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/>
              <a:t>GPT-1</a:t>
            </a:r>
          </a:p>
          <a:p>
            <a:pPr algn="r"/>
            <a:r>
              <a:rPr lang="en-US" altLang="zh-TW" sz="2400" b="1" dirty="0"/>
              <a:t>(2018)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9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5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A98B7C-60F3-3B08-F48E-3DEAEC87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486282"/>
            <a:ext cx="8173835" cy="516443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20AF0FE-E885-2581-B7C6-A0861A58157A}"/>
              </a:ext>
            </a:extLst>
          </p:cNvPr>
          <p:cNvSpPr/>
          <p:nvPr/>
        </p:nvSpPr>
        <p:spPr>
          <a:xfrm>
            <a:off x="1317873" y="326967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6C134E-E724-78B1-A043-E79FAD008488}"/>
              </a:ext>
            </a:extLst>
          </p:cNvPr>
          <p:cNvSpPr/>
          <p:nvPr/>
        </p:nvSpPr>
        <p:spPr>
          <a:xfrm>
            <a:off x="3644899" y="1514387"/>
            <a:ext cx="8148435" cy="38072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DF1762-A6E5-6282-C825-B83D0C923308}"/>
              </a:ext>
            </a:extLst>
          </p:cNvPr>
          <p:cNvSpPr/>
          <p:nvPr/>
        </p:nvSpPr>
        <p:spPr>
          <a:xfrm>
            <a:off x="3644900" y="1895110"/>
            <a:ext cx="8148435" cy="4755607"/>
          </a:xfrm>
          <a:prstGeom prst="roundRect">
            <a:avLst>
              <a:gd name="adj" fmla="val 219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DC883AA-56DC-9A22-742B-7FF034E1DFC4}"/>
              </a:ext>
            </a:extLst>
          </p:cNvPr>
          <p:cNvCxnSpPr/>
          <p:nvPr/>
        </p:nvCxnSpPr>
        <p:spPr>
          <a:xfrm flipH="1">
            <a:off x="2203913" y="1696342"/>
            <a:ext cx="1246909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A00D54E-6FF3-2C50-365E-77FF524A36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164864" y="1690688"/>
            <a:ext cx="0" cy="1578986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BDE83C6-E114-9C3D-7E79-D5106A51C943}"/>
              </a:ext>
            </a:extLst>
          </p:cNvPr>
          <p:cNvCxnSpPr>
            <a:cxnSpLocks/>
          </p:cNvCxnSpPr>
          <p:nvPr/>
        </p:nvCxnSpPr>
        <p:spPr>
          <a:xfrm>
            <a:off x="2159454" y="4367358"/>
            <a:ext cx="0" cy="1005980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CC7584F-3269-2140-0876-66E98EB709B8}"/>
              </a:ext>
            </a:extLst>
          </p:cNvPr>
          <p:cNvCxnSpPr>
            <a:cxnSpLocks/>
          </p:cNvCxnSpPr>
          <p:nvPr/>
        </p:nvCxnSpPr>
        <p:spPr>
          <a:xfrm>
            <a:off x="2203913" y="5393279"/>
            <a:ext cx="129136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303C2E-82AF-E8AF-A4D4-4D2647BFD4E0}"/>
              </a:ext>
            </a:extLst>
          </p:cNvPr>
          <p:cNvSpPr txBox="1"/>
          <p:nvPr/>
        </p:nvSpPr>
        <p:spPr>
          <a:xfrm>
            <a:off x="838200" y="5661878"/>
            <a:ext cx="245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有機會根據指令寫程式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AA3B46-714F-82EC-2FF5-7AAC194BB633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DF454B-7629-48E5-B591-1EB2DF26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65" y="436235"/>
            <a:ext cx="8936510" cy="55619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F4BD2C-DBE5-48DE-9CD4-5FA5FB9C4C8C}"/>
              </a:ext>
            </a:extLst>
          </p:cNvPr>
          <p:cNvSpPr txBox="1"/>
          <p:nvPr/>
        </p:nvSpPr>
        <p:spPr>
          <a:xfrm>
            <a:off x="5136518" y="6077310"/>
            <a:ext cx="392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tasks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257746-AEA3-D324-CA4E-C1B67453C272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A5547B-76F3-2D91-2835-3FAF51C3FA64}"/>
              </a:ext>
            </a:extLst>
          </p:cNvPr>
          <p:cNvSpPr txBox="1"/>
          <p:nvPr/>
        </p:nvSpPr>
        <p:spPr>
          <a:xfrm>
            <a:off x="702426" y="607660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https://arxiv.org/abs/2005.14165</a:t>
            </a:r>
          </a:p>
        </p:txBody>
      </p:sp>
    </p:spTree>
    <p:extLst>
      <p:ext uri="{BB962C8B-B14F-4D97-AF65-F5344CB8AC3E}">
        <p14:creationId xmlns:p14="http://schemas.microsoft.com/office/powerpoint/2010/main" val="16672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CDBF9-5D06-A53A-7487-96CC7A64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只從網路資料學習的缺點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6922F0-6A5D-AB3F-F012-9E1B32327DF6}"/>
              </a:ext>
            </a:extLst>
          </p:cNvPr>
          <p:cNvSpPr txBox="1"/>
          <p:nvPr/>
        </p:nvSpPr>
        <p:spPr>
          <a:xfrm>
            <a:off x="1010529" y="6060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https://arxiv.org/abs/2203.02155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3AB7054-7A04-1B6F-33DD-0E250869B0A2}"/>
              </a:ext>
            </a:extLst>
          </p:cNvPr>
          <p:cNvSpPr/>
          <p:nvPr/>
        </p:nvSpPr>
        <p:spPr>
          <a:xfrm>
            <a:off x="7642552" y="221390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E7E44C-42FB-7D5B-BD7A-D42DC58CFB22}"/>
              </a:ext>
            </a:extLst>
          </p:cNvPr>
          <p:cNvCxnSpPr/>
          <p:nvPr/>
        </p:nvCxnSpPr>
        <p:spPr>
          <a:xfrm>
            <a:off x="6323692" y="2762750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7D33CD7-04D3-9E37-348C-BF952AFE0EBF}"/>
              </a:ext>
            </a:extLst>
          </p:cNvPr>
          <p:cNvCxnSpPr>
            <a:cxnSpLocks/>
          </p:cNvCxnSpPr>
          <p:nvPr/>
        </p:nvCxnSpPr>
        <p:spPr>
          <a:xfrm>
            <a:off x="10535644" y="2762750"/>
            <a:ext cx="0" cy="14853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03D33FC2-5634-8BF3-53BC-6203DF2C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649"/>
            <a:ext cx="5421853" cy="2897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B82BF9-10D7-2CCD-9483-5052A724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798" y="4383656"/>
            <a:ext cx="3653002" cy="1331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0DFDA36-BD48-24D4-A5AF-EA8328E1B5EE}"/>
              </a:ext>
            </a:extLst>
          </p:cNvPr>
          <p:cNvCxnSpPr>
            <a:cxnSpLocks/>
          </p:cNvCxnSpPr>
          <p:nvPr/>
        </p:nvCxnSpPr>
        <p:spPr>
          <a:xfrm>
            <a:off x="9336533" y="2786408"/>
            <a:ext cx="119911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Web Design 608*557 transprent Png Free Download - Headgear ...">
            <a:extLst>
              <a:ext uri="{FF2B5EF4-FFF2-40B4-BE49-F238E27FC236}">
                <a16:creationId xmlns:a16="http://schemas.microsoft.com/office/drawing/2014/main" id="{2A287E84-7D9A-D514-4596-C9A1F8F3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72" y="99731"/>
            <a:ext cx="1850879" cy="16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19F628-5191-3304-E8F6-A2DDC9EAE93D}"/>
              </a:ext>
            </a:extLst>
          </p:cNvPr>
          <p:cNvSpPr/>
          <p:nvPr/>
        </p:nvSpPr>
        <p:spPr>
          <a:xfrm>
            <a:off x="6129250" y="168183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5A97F0E-6360-6599-BC6A-41E040686E03}"/>
              </a:ext>
            </a:extLst>
          </p:cNvPr>
          <p:cNvCxnSpPr/>
          <p:nvPr/>
        </p:nvCxnSpPr>
        <p:spPr>
          <a:xfrm>
            <a:off x="4787223" y="2214047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696C18-C18D-455B-5DA4-7859E7E921AF}"/>
              </a:ext>
            </a:extLst>
          </p:cNvPr>
          <p:cNvCxnSpPr/>
          <p:nvPr/>
        </p:nvCxnSpPr>
        <p:spPr>
          <a:xfrm>
            <a:off x="7921121" y="2214047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E651B9-72D9-ED76-522F-1489A23DA878}"/>
              </a:ext>
            </a:extLst>
          </p:cNvPr>
          <p:cNvSpPr txBox="1"/>
          <p:nvPr/>
        </p:nvSpPr>
        <p:spPr>
          <a:xfrm>
            <a:off x="1980292" y="1969062"/>
            <a:ext cx="280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世界第一高峰是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EEF0A2F-0849-6628-0B8D-4BAE87992717}"/>
              </a:ext>
            </a:extLst>
          </p:cNvPr>
          <p:cNvSpPr txBox="1"/>
          <p:nvPr/>
        </p:nvSpPr>
        <p:spPr>
          <a:xfrm>
            <a:off x="9165258" y="1970275"/>
            <a:ext cx="220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D69E4F-C2CC-6C4E-97EB-6FD68E2CF76F}"/>
              </a:ext>
            </a:extLst>
          </p:cNvPr>
          <p:cNvSpPr txBox="1"/>
          <p:nvPr/>
        </p:nvSpPr>
        <p:spPr>
          <a:xfrm>
            <a:off x="518043" y="531105"/>
            <a:ext cx="1267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2" name="圖形 21" descr="女教授 以實心填滿">
            <a:extLst>
              <a:ext uri="{FF2B5EF4-FFF2-40B4-BE49-F238E27FC236}">
                <a16:creationId xmlns:a16="http://schemas.microsoft.com/office/drawing/2014/main" id="{88DEBA01-1392-F28F-B758-544D41C0A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690" y="4396008"/>
            <a:ext cx="1311950" cy="1311950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BCB1A09-7545-966D-EE46-6549F4073A14}"/>
              </a:ext>
            </a:extLst>
          </p:cNvPr>
          <p:cNvSpPr/>
          <p:nvPr/>
        </p:nvSpPr>
        <p:spPr>
          <a:xfrm>
            <a:off x="6139253" y="478258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43345C4-8155-9C7D-ABEF-969462DDE736}"/>
              </a:ext>
            </a:extLst>
          </p:cNvPr>
          <p:cNvCxnSpPr/>
          <p:nvPr/>
        </p:nvCxnSpPr>
        <p:spPr>
          <a:xfrm>
            <a:off x="4797226" y="531480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94167C-47B2-E39B-5707-7E1B71780834}"/>
              </a:ext>
            </a:extLst>
          </p:cNvPr>
          <p:cNvSpPr txBox="1"/>
          <p:nvPr/>
        </p:nvSpPr>
        <p:spPr>
          <a:xfrm>
            <a:off x="1154280" y="5053195"/>
            <a:ext cx="364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6B73C5F-57D1-1557-D427-4B06CA2A9846}"/>
              </a:ext>
            </a:extLst>
          </p:cNvPr>
          <p:cNvCxnSpPr/>
          <p:nvPr/>
        </p:nvCxnSpPr>
        <p:spPr>
          <a:xfrm>
            <a:off x="6976240" y="2926078"/>
            <a:ext cx="0" cy="173154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55E597E-128E-5243-FC90-3E6419EC24A8}"/>
              </a:ext>
            </a:extLst>
          </p:cNvPr>
          <p:cNvSpPr txBox="1"/>
          <p:nvPr/>
        </p:nvSpPr>
        <p:spPr>
          <a:xfrm>
            <a:off x="4769213" y="3275140"/>
            <a:ext cx="2079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繼續學習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8324D4E-E709-379E-FA02-C85830920619}"/>
              </a:ext>
            </a:extLst>
          </p:cNvPr>
          <p:cNvSpPr txBox="1"/>
          <p:nvPr/>
        </p:nvSpPr>
        <p:spPr>
          <a:xfrm>
            <a:off x="481935" y="1068039"/>
            <a:ext cx="2510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自督導式學習</a:t>
            </a: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D0CF9AD-085D-A9D8-7DAD-590675BBE351}"/>
              </a:ext>
            </a:extLst>
          </p:cNvPr>
          <p:cNvSpPr txBox="1"/>
          <p:nvPr/>
        </p:nvSpPr>
        <p:spPr>
          <a:xfrm>
            <a:off x="8224944" y="3034489"/>
            <a:ext cx="1880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基石模型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B72A32-0FC6-C572-9F86-969F4038E31D}"/>
              </a:ext>
            </a:extLst>
          </p:cNvPr>
          <p:cNvSpPr txBox="1"/>
          <p:nvPr/>
        </p:nvSpPr>
        <p:spPr>
          <a:xfrm>
            <a:off x="518043" y="4150616"/>
            <a:ext cx="2221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督導式學習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D5592003-AE13-B63B-2183-CED4FA9AB260}"/>
              </a:ext>
            </a:extLst>
          </p:cNvPr>
          <p:cNvCxnSpPr>
            <a:cxnSpLocks/>
          </p:cNvCxnSpPr>
          <p:nvPr/>
        </p:nvCxnSpPr>
        <p:spPr>
          <a:xfrm flipH="1" flipV="1">
            <a:off x="7464718" y="2507531"/>
            <a:ext cx="760226" cy="62189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9387C82-EB70-CB6B-694D-C195937A2CA9}"/>
              </a:ext>
            </a:extLst>
          </p:cNvPr>
          <p:cNvSpPr txBox="1"/>
          <p:nvPr/>
        </p:nvSpPr>
        <p:spPr>
          <a:xfrm>
            <a:off x="4276818" y="3791848"/>
            <a:ext cx="2693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微調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(finetune)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65A877-3266-8AD2-28F8-050C10E11490}"/>
              </a:ext>
            </a:extLst>
          </p:cNvPr>
          <p:cNvSpPr txBox="1"/>
          <p:nvPr/>
        </p:nvSpPr>
        <p:spPr>
          <a:xfrm>
            <a:off x="5018846" y="550536"/>
            <a:ext cx="2380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網路上有無窮無盡的文句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683A202E-732E-CB5F-63E9-F3CDD76D64FA}"/>
              </a:ext>
            </a:extLst>
          </p:cNvPr>
          <p:cNvSpPr/>
          <p:nvPr/>
        </p:nvSpPr>
        <p:spPr>
          <a:xfrm>
            <a:off x="8559681" y="3790388"/>
            <a:ext cx="2377440" cy="857516"/>
          </a:xfrm>
          <a:prstGeom prst="wedgeRoundRectCallout">
            <a:avLst>
              <a:gd name="adj1" fmla="val 43503"/>
              <a:gd name="adj2" fmla="val 838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「玉山」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1AF2B68-F635-1A47-B999-08E30F4A7581}"/>
              </a:ext>
            </a:extLst>
          </p:cNvPr>
          <p:cNvGrpSpPr/>
          <p:nvPr/>
        </p:nvGrpSpPr>
        <p:grpSpPr>
          <a:xfrm>
            <a:off x="7931124" y="5051983"/>
            <a:ext cx="3042699" cy="1142619"/>
            <a:chOff x="7931124" y="5051983"/>
            <a:chExt cx="3042699" cy="1142619"/>
          </a:xfrm>
        </p:grpSpPr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857D699-60CC-1FFE-92F4-DEE1337270BC}"/>
                </a:ext>
              </a:extLst>
            </p:cNvPr>
            <p:cNvCxnSpPr>
              <a:cxnSpLocks/>
            </p:cNvCxnSpPr>
            <p:nvPr/>
          </p:nvCxnSpPr>
          <p:spPr>
            <a:xfrm>
              <a:off x="7931124" y="5314805"/>
              <a:ext cx="12552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AE4EB5B-C5F6-9BCB-F892-5E24FB3EC30B}"/>
                </a:ext>
              </a:extLst>
            </p:cNvPr>
            <p:cNvSpPr txBox="1"/>
            <p:nvPr/>
          </p:nvSpPr>
          <p:spPr>
            <a:xfrm>
              <a:off x="9284235" y="5051983"/>
              <a:ext cx="1689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玉山</a:t>
              </a:r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5B18E2E8-6917-CC8A-1658-72B76BE0E549}"/>
                </a:ext>
              </a:extLst>
            </p:cNvPr>
            <p:cNvSpPr/>
            <p:nvPr/>
          </p:nvSpPr>
          <p:spPr>
            <a:xfrm flipV="1">
              <a:off x="9418320" y="5671382"/>
              <a:ext cx="612923" cy="52322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5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8" grpId="0"/>
      <p:bldP spid="34" grpId="0"/>
      <p:bldP spid="35" grpId="0"/>
      <p:bldP spid="36" grpId="0"/>
      <p:bldP spid="2" grpId="0"/>
      <p:bldP spid="19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37A52-6A53-858C-4CAD-57C5EBFD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9B5BCB-9A8A-B678-6A3C-7D0C7E5A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4" y="365125"/>
            <a:ext cx="10498015" cy="35533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AB19FF-B54C-3B3E-059A-4D2046191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43" y="2018254"/>
            <a:ext cx="8438825" cy="2821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AE7779-1551-AF3B-2563-6261397D9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071" y="3470745"/>
            <a:ext cx="10169023" cy="2099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CB2A3B-B718-26B8-A144-873198E1C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103" y="4361382"/>
            <a:ext cx="9338897" cy="225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內容版面配置區 14" descr="核取方塊 (打勾) 以實心填滿">
            <a:extLst>
              <a:ext uri="{FF2B5EF4-FFF2-40B4-BE49-F238E27FC236}">
                <a16:creationId xmlns:a16="http://schemas.microsoft.com/office/drawing/2014/main" id="{D7AE5063-E1BD-0489-58DA-B0AED5A43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909" y="2228779"/>
            <a:ext cx="914400" cy="914400"/>
          </a:xfrm>
        </p:spPr>
      </p:pic>
      <p:pic>
        <p:nvPicPr>
          <p:cNvPr id="16" name="內容版面配置區 14" descr="核取方塊 (打勾) 以實心填滿">
            <a:extLst>
              <a:ext uri="{FF2B5EF4-FFF2-40B4-BE49-F238E27FC236}">
                <a16:creationId xmlns:a16="http://schemas.microsoft.com/office/drawing/2014/main" id="{95986297-1CED-185C-1726-C16D7899E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9362" y="3470745"/>
            <a:ext cx="914400" cy="914400"/>
          </a:xfrm>
          <a:prstGeom prst="rect">
            <a:avLst/>
          </a:prstGeom>
        </p:spPr>
      </p:pic>
      <p:pic>
        <p:nvPicPr>
          <p:cNvPr id="17" name="內容版面配置區 14" descr="核取方塊 (打勾) 以實心填滿">
            <a:extLst>
              <a:ext uri="{FF2B5EF4-FFF2-40B4-BE49-F238E27FC236}">
                <a16:creationId xmlns:a16="http://schemas.microsoft.com/office/drawing/2014/main" id="{18DE85FD-CE36-4760-C6A5-F48258503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7448" y="4361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C8719-C784-808C-574C-2E7326A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督導式學習的重要性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666A0-86A8-52AE-A686-3557372B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1E60A9-8490-468C-F610-4B4FFD9B61D9}"/>
              </a:ext>
            </a:extLst>
          </p:cNvPr>
          <p:cNvSpPr txBox="1"/>
          <p:nvPr/>
        </p:nvSpPr>
        <p:spPr>
          <a:xfrm>
            <a:off x="8134499" y="658574"/>
            <a:ext cx="36003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InstructGPT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869F4D-341B-AF05-ACA9-8A52CF7A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1690687"/>
            <a:ext cx="8370277" cy="467825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B7D80B26-3D75-F705-B760-8B338644DB3E}"/>
              </a:ext>
            </a:extLst>
          </p:cNvPr>
          <p:cNvSpPr/>
          <p:nvPr/>
        </p:nvSpPr>
        <p:spPr>
          <a:xfrm>
            <a:off x="2970654" y="2851965"/>
            <a:ext cx="267789" cy="2837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D4FEED4-C3E1-9A61-B00D-20D6DD86774D}"/>
              </a:ext>
            </a:extLst>
          </p:cNvPr>
          <p:cNvSpPr/>
          <p:nvPr/>
        </p:nvSpPr>
        <p:spPr>
          <a:xfrm>
            <a:off x="7700386" y="3520667"/>
            <a:ext cx="267789" cy="2837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17369D7-E5F0-593B-320A-65D868781993}"/>
              </a:ext>
            </a:extLst>
          </p:cNvPr>
          <p:cNvSpPr/>
          <p:nvPr/>
        </p:nvSpPr>
        <p:spPr>
          <a:xfrm>
            <a:off x="7700385" y="2002878"/>
            <a:ext cx="267789" cy="543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2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70" y="2454025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有預訓練後，督導式學習不用大量資料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811864" y="1928344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Pre-training on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5186058" y="375155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98CD4-E695-49AD-9078-F7AADEE094B1}"/>
              </a:ext>
            </a:extLst>
          </p:cNvPr>
          <p:cNvSpPr/>
          <p:nvPr/>
        </p:nvSpPr>
        <p:spPr>
          <a:xfrm>
            <a:off x="5943554" y="6075027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: 摺角紙張 81">
            <a:extLst>
              <a:ext uri="{FF2B5EF4-FFF2-40B4-BE49-F238E27FC236}">
                <a16:creationId xmlns:a16="http://schemas.microsoft.com/office/drawing/2014/main" id="{F31360BB-55DC-41EE-B904-4BAA272D3629}"/>
              </a:ext>
            </a:extLst>
          </p:cNvPr>
          <p:cNvSpPr/>
          <p:nvPr/>
        </p:nvSpPr>
        <p:spPr>
          <a:xfrm>
            <a:off x="2964963" y="280406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: 摺角紙張 82">
            <a:extLst>
              <a:ext uri="{FF2B5EF4-FFF2-40B4-BE49-F238E27FC236}">
                <a16:creationId xmlns:a16="http://schemas.microsoft.com/office/drawing/2014/main" id="{5B821C8F-B23A-4C78-8CC8-B5449D64804D}"/>
              </a:ext>
            </a:extLst>
          </p:cNvPr>
          <p:cNvSpPr/>
          <p:nvPr/>
        </p:nvSpPr>
        <p:spPr>
          <a:xfrm>
            <a:off x="2199689" y="380654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摺角紙張 83">
            <a:extLst>
              <a:ext uri="{FF2B5EF4-FFF2-40B4-BE49-F238E27FC236}">
                <a16:creationId xmlns:a16="http://schemas.microsoft.com/office/drawing/2014/main" id="{2FB9725A-EC09-40C8-8E74-9872683AABB5}"/>
              </a:ext>
            </a:extLst>
          </p:cNvPr>
          <p:cNvSpPr/>
          <p:nvPr/>
        </p:nvSpPr>
        <p:spPr>
          <a:xfrm>
            <a:off x="3660831" y="4032995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摺角紙張 84">
            <a:extLst>
              <a:ext uri="{FF2B5EF4-FFF2-40B4-BE49-F238E27FC236}">
                <a16:creationId xmlns:a16="http://schemas.microsoft.com/office/drawing/2014/main" id="{33C55BAF-A685-4988-9191-6797B30D3379}"/>
              </a:ext>
            </a:extLst>
          </p:cNvPr>
          <p:cNvSpPr/>
          <p:nvPr/>
        </p:nvSpPr>
        <p:spPr>
          <a:xfrm>
            <a:off x="8930861" y="2834482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矩形: 摺角紙張 86">
            <a:extLst>
              <a:ext uri="{FF2B5EF4-FFF2-40B4-BE49-F238E27FC236}">
                <a16:creationId xmlns:a16="http://schemas.microsoft.com/office/drawing/2014/main" id="{FD60420E-9D58-4433-83B7-50E877C78203}"/>
              </a:ext>
            </a:extLst>
          </p:cNvPr>
          <p:cNvSpPr/>
          <p:nvPr/>
        </p:nvSpPr>
        <p:spPr>
          <a:xfrm>
            <a:off x="10072768" y="315341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: 摺角紙張 87">
            <a:extLst>
              <a:ext uri="{FF2B5EF4-FFF2-40B4-BE49-F238E27FC236}">
                <a16:creationId xmlns:a16="http://schemas.microsoft.com/office/drawing/2014/main" id="{66170D0D-4AFC-4E6A-A831-CBF6CF407A85}"/>
              </a:ext>
            </a:extLst>
          </p:cNvPr>
          <p:cNvSpPr/>
          <p:nvPr/>
        </p:nvSpPr>
        <p:spPr>
          <a:xfrm>
            <a:off x="9339692" y="3981221"/>
            <a:ext cx="1209729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A3C6CE-EAE0-44BB-BD72-E1132D60AB8E}"/>
              </a:ext>
            </a:extLst>
          </p:cNvPr>
          <p:cNvSpPr txBox="1"/>
          <p:nvPr/>
        </p:nvSpPr>
        <p:spPr>
          <a:xfrm>
            <a:off x="2349692" y="5442457"/>
            <a:ext cx="3137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英文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11442E9-D322-4C22-943B-FC210EA79D41}"/>
              </a:ext>
            </a:extLst>
          </p:cNvPr>
          <p:cNvSpPr txBox="1"/>
          <p:nvPr/>
        </p:nvSpPr>
        <p:spPr>
          <a:xfrm>
            <a:off x="8712652" y="5549982"/>
            <a:ext cx="2641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自動會了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5F8B24-7EF6-09B9-5F4E-817528C63322}"/>
              </a:ext>
            </a:extLst>
          </p:cNvPr>
          <p:cNvSpPr txBox="1"/>
          <p:nvPr/>
        </p:nvSpPr>
        <p:spPr>
          <a:xfrm>
            <a:off x="838200" y="1339210"/>
            <a:ext cx="1091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在多種語言上做預訓練後，只要教某一個語言的某一個任務，自動學會其他語言的同樣任務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3D7CA8D2-6FF4-7BCA-19AA-C1DB2A2DFD55}"/>
              </a:ext>
            </a:extLst>
          </p:cNvPr>
          <p:cNvSpPr/>
          <p:nvPr/>
        </p:nvSpPr>
        <p:spPr>
          <a:xfrm rot="16200000">
            <a:off x="7813931" y="373454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形 7" descr="女教授 以實心填滿">
            <a:extLst>
              <a:ext uri="{FF2B5EF4-FFF2-40B4-BE49-F238E27FC236}">
                <a16:creationId xmlns:a16="http://schemas.microsoft.com/office/drawing/2014/main" id="{0F83FE9B-3942-83C3-22C9-411B90DDF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82" y="3608551"/>
            <a:ext cx="1311950" cy="13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474A-DD53-49CF-979D-604333C2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有預訓練後，督導式學習不用大量資料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73CC3-554B-44C8-AC7F-945AF4D4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2911A205-09C0-4BC0-BA03-D5014BE808C9}"/>
              </a:ext>
            </a:extLst>
          </p:cNvPr>
          <p:cNvSpPr txBox="1">
            <a:spLocks/>
          </p:cNvSpPr>
          <p:nvPr/>
        </p:nvSpPr>
        <p:spPr>
          <a:xfrm>
            <a:off x="2145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E1DCF0D-D949-4210-A1C8-1646BD4B8288}"/>
              </a:ext>
            </a:extLst>
          </p:cNvPr>
          <p:cNvSpPr/>
          <p:nvPr/>
        </p:nvSpPr>
        <p:spPr>
          <a:xfrm>
            <a:off x="4726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EE1995B-6FBF-4053-8542-A5E5C9EDB004}"/>
              </a:ext>
            </a:extLst>
          </p:cNvPr>
          <p:cNvGraphicFramePr>
            <a:graphicFrameLocks noGrp="1"/>
          </p:cNvGraphicFramePr>
          <p:nvPr/>
        </p:nvGraphicFramePr>
        <p:xfrm>
          <a:off x="1839351" y="2506221"/>
          <a:ext cx="8930472" cy="28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32">
                  <a:extLst>
                    <a:ext uri="{9D8B030D-6E8A-4147-A177-3AD203B41FA5}">
                      <a16:colId xmlns:a16="http://schemas.microsoft.com/office/drawing/2014/main" val="3611860234"/>
                    </a:ext>
                  </a:extLst>
                </a:gridCol>
                <a:gridCol w="1711128">
                  <a:extLst>
                    <a:ext uri="{9D8B030D-6E8A-4147-A177-3AD203B41FA5}">
                      <a16:colId xmlns:a16="http://schemas.microsoft.com/office/drawing/2014/main" val="1905006147"/>
                    </a:ext>
                  </a:extLst>
                </a:gridCol>
                <a:gridCol w="2612690">
                  <a:extLst>
                    <a:ext uri="{9D8B030D-6E8A-4147-A177-3AD203B41FA5}">
                      <a16:colId xmlns:a16="http://schemas.microsoft.com/office/drawing/2014/main" val="3304900651"/>
                    </a:ext>
                  </a:extLst>
                </a:gridCol>
                <a:gridCol w="1398341">
                  <a:extLst>
                    <a:ext uri="{9D8B030D-6E8A-4147-A177-3AD203B41FA5}">
                      <a16:colId xmlns:a16="http://schemas.microsoft.com/office/drawing/2014/main" val="1550049080"/>
                    </a:ext>
                  </a:extLst>
                </a:gridCol>
                <a:gridCol w="1140752">
                  <a:extLst>
                    <a:ext uri="{9D8B030D-6E8A-4147-A177-3AD203B41FA5}">
                      <a16:colId xmlns:a16="http://schemas.microsoft.com/office/drawing/2014/main" val="3999281341"/>
                    </a:ext>
                  </a:extLst>
                </a:gridCol>
                <a:gridCol w="977829">
                  <a:extLst>
                    <a:ext uri="{9D8B030D-6E8A-4147-A177-3AD203B41FA5}">
                      <a16:colId xmlns:a16="http://schemas.microsoft.com/office/drawing/2014/main" val="228581625"/>
                    </a:ext>
                  </a:extLst>
                </a:gridCol>
              </a:tblGrid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Testing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810414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Chinese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QA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17201"/>
                  </a:ext>
                </a:extLst>
              </a:tr>
              <a:tr h="4811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5414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79343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3828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857186"/>
                  </a:ext>
                </a:extLst>
              </a:tr>
            </a:tbl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E36AA3-52F5-1F8B-F282-1C66F3E2F1BC}"/>
              </a:ext>
            </a:extLst>
          </p:cNvPr>
          <p:cNvSpPr/>
          <p:nvPr/>
        </p:nvSpPr>
        <p:spPr>
          <a:xfrm>
            <a:off x="7293935" y="2506221"/>
            <a:ext cx="1318437" cy="2886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05F440D-EBFA-61BD-D8D6-18E3415B8D30}"/>
              </a:ext>
            </a:extLst>
          </p:cNvPr>
          <p:cNvSpPr/>
          <p:nvPr/>
        </p:nvSpPr>
        <p:spPr>
          <a:xfrm>
            <a:off x="2933853" y="2982688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06077B6-C597-162C-F6FE-444F48726809}"/>
              </a:ext>
            </a:extLst>
          </p:cNvPr>
          <p:cNvSpPr/>
          <p:nvPr/>
        </p:nvSpPr>
        <p:spPr>
          <a:xfrm>
            <a:off x="9825978" y="2962383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761522-0302-56DC-9732-05E6F9ACA370}"/>
              </a:ext>
            </a:extLst>
          </p:cNvPr>
          <p:cNvSpPr/>
          <p:nvPr/>
        </p:nvSpPr>
        <p:spPr>
          <a:xfrm>
            <a:off x="2937398" y="3454063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BB91FC-4623-0EC4-883E-D5482073BAB0}"/>
              </a:ext>
            </a:extLst>
          </p:cNvPr>
          <p:cNvSpPr/>
          <p:nvPr/>
        </p:nvSpPr>
        <p:spPr>
          <a:xfrm>
            <a:off x="9808258" y="3476288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4852E65-ED0D-7095-0928-BB4908DBDA7A}"/>
              </a:ext>
            </a:extLst>
          </p:cNvPr>
          <p:cNvSpPr/>
          <p:nvPr/>
        </p:nvSpPr>
        <p:spPr>
          <a:xfrm>
            <a:off x="2940943" y="3928248"/>
            <a:ext cx="1631057" cy="1464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62D1CC9-9ADF-85E2-E69D-18F79E7687F4}"/>
              </a:ext>
            </a:extLst>
          </p:cNvPr>
          <p:cNvSpPr/>
          <p:nvPr/>
        </p:nvSpPr>
        <p:spPr>
          <a:xfrm>
            <a:off x="4572000" y="4399742"/>
            <a:ext cx="2656088" cy="468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D2EAED1-B251-194A-2B07-80FA8FD4AA09}"/>
              </a:ext>
            </a:extLst>
          </p:cNvPr>
          <p:cNvSpPr/>
          <p:nvPr/>
        </p:nvSpPr>
        <p:spPr>
          <a:xfrm>
            <a:off x="9808258" y="4434554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1931E-0ABA-BA2C-D89C-9E803AFD6BCA}"/>
              </a:ext>
            </a:extLst>
          </p:cNvPr>
          <p:cNvSpPr/>
          <p:nvPr/>
        </p:nvSpPr>
        <p:spPr>
          <a:xfrm>
            <a:off x="5230380" y="5435619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新細明體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新細明體" panose="02020500000000000000" pitchFamily="18" charset="-120"/>
              <a:cs typeface="+mn-cs"/>
              <a:sym typeface="Helvetica Neue Medium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A63FC-A2D6-529C-87B0-80C1D90A15F4}"/>
              </a:ext>
            </a:extLst>
          </p:cNvPr>
          <p:cNvSpPr txBox="1"/>
          <p:nvPr/>
        </p:nvSpPr>
        <p:spPr>
          <a:xfrm>
            <a:off x="7293935" y="5965517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825C75B-1ACC-36A3-9889-6DC7DCD7C96B}"/>
              </a:ext>
            </a:extLst>
          </p:cNvPr>
          <p:cNvSpPr txBox="1"/>
          <p:nvPr/>
        </p:nvSpPr>
        <p:spPr>
          <a:xfrm>
            <a:off x="7441085" y="6218826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https://arxiv.org/abs/1909.09587</a:t>
            </a:r>
          </a:p>
        </p:txBody>
      </p:sp>
    </p:spTree>
    <p:extLst>
      <p:ext uri="{BB962C8B-B14F-4D97-AF65-F5344CB8AC3E}">
        <p14:creationId xmlns:p14="http://schemas.microsoft.com/office/powerpoint/2010/main" val="11846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C8719-C784-808C-574C-2E7326A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督導式學習是畫龍點睛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666A0-86A8-52AE-A686-3557372B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1E60A9-8490-468C-F610-4B4FFD9B61D9}"/>
              </a:ext>
            </a:extLst>
          </p:cNvPr>
          <p:cNvSpPr txBox="1"/>
          <p:nvPr/>
        </p:nvSpPr>
        <p:spPr>
          <a:xfrm>
            <a:off x="8134499" y="658574"/>
            <a:ext cx="36003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InstructGPT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869F4D-341B-AF05-ACA9-8A52CF7A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1690687"/>
            <a:ext cx="8370277" cy="467825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B7D80B26-3D75-F705-B760-8B338644DB3E}"/>
              </a:ext>
            </a:extLst>
          </p:cNvPr>
          <p:cNvSpPr/>
          <p:nvPr/>
        </p:nvSpPr>
        <p:spPr>
          <a:xfrm>
            <a:off x="2970654" y="2851965"/>
            <a:ext cx="267789" cy="2837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D4FEED4-C3E1-9A61-B00D-20D6DD86774D}"/>
              </a:ext>
            </a:extLst>
          </p:cNvPr>
          <p:cNvSpPr/>
          <p:nvPr/>
        </p:nvSpPr>
        <p:spPr>
          <a:xfrm>
            <a:off x="7700386" y="3520667"/>
            <a:ext cx="267789" cy="2837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17369D7-E5F0-593B-320A-65D868781993}"/>
              </a:ext>
            </a:extLst>
          </p:cNvPr>
          <p:cNvSpPr/>
          <p:nvPr/>
        </p:nvSpPr>
        <p:spPr>
          <a:xfrm>
            <a:off x="7700385" y="2002878"/>
            <a:ext cx="267789" cy="543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內容版面配置區 4" descr="一張含有 資料表 的圖片&#10;&#10;自動產生的描述">
            <a:extLst>
              <a:ext uri="{FF2B5EF4-FFF2-40B4-BE49-F238E27FC236}">
                <a16:creationId xmlns:a16="http://schemas.microsoft.com/office/drawing/2014/main" id="{D7D9D5F6-E5CF-1ABD-AD56-1AED02550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17" y="4405789"/>
            <a:ext cx="8354591" cy="1867161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C0C3FC1-620E-FD80-DA42-39003192832A}"/>
              </a:ext>
            </a:extLst>
          </p:cNvPr>
          <p:cNvSpPr/>
          <p:nvPr/>
        </p:nvSpPr>
        <p:spPr>
          <a:xfrm>
            <a:off x="3562350" y="5132607"/>
            <a:ext cx="857250" cy="5232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4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Web Design 608*557 transprent Png Free Download - Headgear ...">
            <a:extLst>
              <a:ext uri="{FF2B5EF4-FFF2-40B4-BE49-F238E27FC236}">
                <a16:creationId xmlns:a16="http://schemas.microsoft.com/office/drawing/2014/main" id="{E0921526-BE91-D95A-749F-BEED591D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82" y="21997"/>
            <a:ext cx="1850879" cy="16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D69E4F-C2CC-6C4E-97EB-6FD68E2CF76F}"/>
              </a:ext>
            </a:extLst>
          </p:cNvPr>
          <p:cNvSpPr txBox="1"/>
          <p:nvPr/>
        </p:nvSpPr>
        <p:spPr>
          <a:xfrm>
            <a:off x="518043" y="531105"/>
            <a:ext cx="1267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2" name="圖形 21" descr="女教授 以實心填滿">
            <a:extLst>
              <a:ext uri="{FF2B5EF4-FFF2-40B4-BE49-F238E27FC236}">
                <a16:creationId xmlns:a16="http://schemas.microsoft.com/office/drawing/2014/main" id="{88DEBA01-1392-F28F-B758-544D41C0A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5203" y="3026072"/>
            <a:ext cx="1311950" cy="1311950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BCB1A09-7545-966D-EE46-6549F4073A14}"/>
              </a:ext>
            </a:extLst>
          </p:cNvPr>
          <p:cNvSpPr/>
          <p:nvPr/>
        </p:nvSpPr>
        <p:spPr>
          <a:xfrm>
            <a:off x="5616203" y="314821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43345C4-8155-9C7D-ABEF-969462DDE736}"/>
              </a:ext>
            </a:extLst>
          </p:cNvPr>
          <p:cNvCxnSpPr/>
          <p:nvPr/>
        </p:nvCxnSpPr>
        <p:spPr>
          <a:xfrm>
            <a:off x="4274176" y="368043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857D699-60CC-1FFE-92F4-DEE1337270BC}"/>
              </a:ext>
            </a:extLst>
          </p:cNvPr>
          <p:cNvCxnSpPr/>
          <p:nvPr/>
        </p:nvCxnSpPr>
        <p:spPr>
          <a:xfrm>
            <a:off x="7408074" y="368043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94167C-47B2-E39B-5707-7E1B71780834}"/>
              </a:ext>
            </a:extLst>
          </p:cNvPr>
          <p:cNvSpPr txBox="1"/>
          <p:nvPr/>
        </p:nvSpPr>
        <p:spPr>
          <a:xfrm>
            <a:off x="631230" y="3418825"/>
            <a:ext cx="364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E4EB5B-C5F6-9BCB-F892-5E24FB3EC30B}"/>
              </a:ext>
            </a:extLst>
          </p:cNvPr>
          <p:cNvSpPr txBox="1"/>
          <p:nvPr/>
        </p:nvSpPr>
        <p:spPr>
          <a:xfrm>
            <a:off x="8761185" y="3417613"/>
            <a:ext cx="168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6B73C5F-57D1-1557-D427-4B06CA2A9846}"/>
              </a:ext>
            </a:extLst>
          </p:cNvPr>
          <p:cNvCxnSpPr>
            <a:cxnSpLocks/>
          </p:cNvCxnSpPr>
          <p:nvPr/>
        </p:nvCxnSpPr>
        <p:spPr>
          <a:xfrm>
            <a:off x="6463194" y="2526656"/>
            <a:ext cx="0" cy="50292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B72A32-0FC6-C572-9F86-969F4038E31D}"/>
              </a:ext>
            </a:extLst>
          </p:cNvPr>
          <p:cNvSpPr txBox="1"/>
          <p:nvPr/>
        </p:nvSpPr>
        <p:spPr>
          <a:xfrm>
            <a:off x="474789" y="2603069"/>
            <a:ext cx="2221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督導式學習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50C79-4E54-98BC-DA9A-BEFED0211B6A}"/>
              </a:ext>
            </a:extLst>
          </p:cNvPr>
          <p:cNvSpPr txBox="1"/>
          <p:nvPr/>
        </p:nvSpPr>
        <p:spPr>
          <a:xfrm>
            <a:off x="518043" y="4417234"/>
            <a:ext cx="2221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增強式學習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E0B1066-7160-AB20-0340-5E23CDDE89CD}"/>
              </a:ext>
            </a:extLst>
          </p:cNvPr>
          <p:cNvSpPr/>
          <p:nvPr/>
        </p:nvSpPr>
        <p:spPr>
          <a:xfrm>
            <a:off x="5649453" y="522921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9ABF89D-E4E4-01EF-07B8-3CDEE001D2E3}"/>
              </a:ext>
            </a:extLst>
          </p:cNvPr>
          <p:cNvCxnSpPr/>
          <p:nvPr/>
        </p:nvCxnSpPr>
        <p:spPr>
          <a:xfrm>
            <a:off x="4307426" y="5761428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DEE534F-9BA5-158B-AA95-3B9A4E2EA07B}"/>
              </a:ext>
            </a:extLst>
          </p:cNvPr>
          <p:cNvCxnSpPr/>
          <p:nvPr/>
        </p:nvCxnSpPr>
        <p:spPr>
          <a:xfrm>
            <a:off x="7441324" y="5761428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E6A5BE-70E5-3C0F-8522-0251B1F5E1F4}"/>
              </a:ext>
            </a:extLst>
          </p:cNvPr>
          <p:cNvSpPr txBox="1"/>
          <p:nvPr/>
        </p:nvSpPr>
        <p:spPr>
          <a:xfrm>
            <a:off x="474789" y="5529109"/>
            <a:ext cx="364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請幫我寫詩讚美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252F3D3-6033-FDD5-EA18-081F9B37571E}"/>
              </a:ext>
            </a:extLst>
          </p:cNvPr>
          <p:cNvSpPr txBox="1"/>
          <p:nvPr/>
        </p:nvSpPr>
        <p:spPr>
          <a:xfrm>
            <a:off x="8794435" y="5498606"/>
            <a:ext cx="168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ED2615E-B3BA-B3B0-D95D-EA357E08F5C1}"/>
              </a:ext>
            </a:extLst>
          </p:cNvPr>
          <p:cNvCxnSpPr>
            <a:cxnSpLocks/>
          </p:cNvCxnSpPr>
          <p:nvPr/>
        </p:nvCxnSpPr>
        <p:spPr>
          <a:xfrm>
            <a:off x="6496444" y="4388710"/>
            <a:ext cx="0" cy="73848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語音泡泡: 圓角矩形 41">
            <a:extLst>
              <a:ext uri="{FF2B5EF4-FFF2-40B4-BE49-F238E27FC236}">
                <a16:creationId xmlns:a16="http://schemas.microsoft.com/office/drawing/2014/main" id="{3C1FEE50-88A7-6D64-19BB-A0279CCFDFA2}"/>
              </a:ext>
            </a:extLst>
          </p:cNvPr>
          <p:cNvSpPr/>
          <p:nvPr/>
        </p:nvSpPr>
        <p:spPr>
          <a:xfrm>
            <a:off x="7756184" y="2560097"/>
            <a:ext cx="2377440" cy="857516"/>
          </a:xfrm>
          <a:prstGeom prst="wedgeRoundRectCallout">
            <a:avLst>
              <a:gd name="adj1" fmla="val 43503"/>
              <a:gd name="adj2" fmla="val 838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「玉山」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EC4BEB-B2B1-E94B-483D-B2203E91CFE7}"/>
              </a:ext>
            </a:extLst>
          </p:cNvPr>
          <p:cNvGrpSpPr/>
          <p:nvPr/>
        </p:nvGrpSpPr>
        <p:grpSpPr>
          <a:xfrm>
            <a:off x="7756184" y="4425906"/>
            <a:ext cx="3500968" cy="1759177"/>
            <a:chOff x="7756184" y="4425906"/>
            <a:chExt cx="3500968" cy="1759177"/>
          </a:xfrm>
        </p:grpSpPr>
        <p:pic>
          <p:nvPicPr>
            <p:cNvPr id="41" name="圖形 40" descr="困惑的人 以實心填滿">
              <a:extLst>
                <a:ext uri="{FF2B5EF4-FFF2-40B4-BE49-F238E27FC236}">
                  <a16:creationId xmlns:a16="http://schemas.microsoft.com/office/drawing/2014/main" id="{B3E27B90-0D62-181D-95AA-89CE3A69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203" y="4873134"/>
              <a:ext cx="1311949" cy="1311949"/>
            </a:xfrm>
            <a:prstGeom prst="rect">
              <a:avLst/>
            </a:prstGeom>
          </p:spPr>
        </p:pic>
        <p:sp>
          <p:nvSpPr>
            <p:cNvPr id="43" name="語音泡泡: 圓角矩形 42">
              <a:extLst>
                <a:ext uri="{FF2B5EF4-FFF2-40B4-BE49-F238E27FC236}">
                  <a16:creationId xmlns:a16="http://schemas.microsoft.com/office/drawing/2014/main" id="{1036D2FA-3CC4-1E56-F0A6-B120561B68D0}"/>
                </a:ext>
              </a:extLst>
            </p:cNvPr>
            <p:cNvSpPr/>
            <p:nvPr/>
          </p:nvSpPr>
          <p:spPr>
            <a:xfrm>
              <a:off x="7756184" y="4425906"/>
              <a:ext cx="2377440" cy="857516"/>
            </a:xfrm>
            <a:prstGeom prst="wedgeRoundRectCallout">
              <a:avLst>
                <a:gd name="adj1" fmla="val 43503"/>
                <a:gd name="adj2" fmla="val 83827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5" name="圖形 44" descr="豎起大拇指標誌 以實心填滿">
              <a:extLst>
                <a:ext uri="{FF2B5EF4-FFF2-40B4-BE49-F238E27FC236}">
                  <a16:creationId xmlns:a16="http://schemas.microsoft.com/office/drawing/2014/main" id="{E8ABC1A9-1245-0282-F167-EA7F1D0C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4122" y="4465096"/>
              <a:ext cx="697615" cy="697615"/>
            </a:xfrm>
            <a:prstGeom prst="rect">
              <a:avLst/>
            </a:prstGeom>
          </p:spPr>
        </p:pic>
        <p:pic>
          <p:nvPicPr>
            <p:cNvPr id="46" name="圖形 45" descr="豎起大拇指標誌 以實心填滿">
              <a:extLst>
                <a:ext uri="{FF2B5EF4-FFF2-40B4-BE49-F238E27FC236}">
                  <a16:creationId xmlns:a16="http://schemas.microsoft.com/office/drawing/2014/main" id="{C6D5BD34-1564-FAAD-E8CB-6BF37786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V="1">
              <a:off x="9021012" y="4505856"/>
              <a:ext cx="697615" cy="697615"/>
            </a:xfrm>
            <a:prstGeom prst="rect">
              <a:avLst/>
            </a:prstGeom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97AEBC2-5890-C852-2EEF-D1FBF0689518}"/>
              </a:ext>
            </a:extLst>
          </p:cNvPr>
          <p:cNvSpPr txBox="1"/>
          <p:nvPr/>
        </p:nvSpPr>
        <p:spPr>
          <a:xfrm>
            <a:off x="10852314" y="2917385"/>
            <a:ext cx="985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辛苦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8576117-4B60-820C-2986-B06C0FD0A368}"/>
              </a:ext>
            </a:extLst>
          </p:cNvPr>
          <p:cNvSpPr txBox="1"/>
          <p:nvPr/>
        </p:nvSpPr>
        <p:spPr>
          <a:xfrm>
            <a:off x="10869395" y="4785250"/>
            <a:ext cx="131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省力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A11617E-432E-D1EA-1499-7B0DD9C0F1E7}"/>
              </a:ext>
            </a:extLst>
          </p:cNvPr>
          <p:cNvSpPr txBox="1"/>
          <p:nvPr/>
        </p:nvSpPr>
        <p:spPr>
          <a:xfrm>
            <a:off x="496939" y="4905849"/>
            <a:ext cx="458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(Reinforcement Learning, RL)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16AA15-E695-6F03-C1D0-B4F6C17A4777}"/>
              </a:ext>
            </a:extLst>
          </p:cNvPr>
          <p:cNvSpPr/>
          <p:nvPr/>
        </p:nvSpPr>
        <p:spPr>
          <a:xfrm>
            <a:off x="5562647" y="126262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38B57AF-42EE-F34C-6EA7-98199B8D8AE0}"/>
              </a:ext>
            </a:extLst>
          </p:cNvPr>
          <p:cNvCxnSpPr/>
          <p:nvPr/>
        </p:nvCxnSpPr>
        <p:spPr>
          <a:xfrm>
            <a:off x="4220620" y="179484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1249EF3-BFBE-93AD-8341-9D02DDBDBEFB}"/>
              </a:ext>
            </a:extLst>
          </p:cNvPr>
          <p:cNvCxnSpPr/>
          <p:nvPr/>
        </p:nvCxnSpPr>
        <p:spPr>
          <a:xfrm>
            <a:off x="7354518" y="179484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17B7C2B-EEF5-FAAD-E973-83A429C634F6}"/>
              </a:ext>
            </a:extLst>
          </p:cNvPr>
          <p:cNvSpPr txBox="1"/>
          <p:nvPr/>
        </p:nvSpPr>
        <p:spPr>
          <a:xfrm>
            <a:off x="1413689" y="1549860"/>
            <a:ext cx="280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世界第一高峰是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5A0AD5-ECB0-8D95-D283-7C5ACE2F4884}"/>
              </a:ext>
            </a:extLst>
          </p:cNvPr>
          <p:cNvSpPr txBox="1"/>
          <p:nvPr/>
        </p:nvSpPr>
        <p:spPr>
          <a:xfrm>
            <a:off x="8598655" y="1551073"/>
            <a:ext cx="220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154E9A-62C9-D47C-7996-DD80561B95C0}"/>
              </a:ext>
            </a:extLst>
          </p:cNvPr>
          <p:cNvSpPr txBox="1"/>
          <p:nvPr/>
        </p:nvSpPr>
        <p:spPr>
          <a:xfrm>
            <a:off x="4459259" y="257476"/>
            <a:ext cx="2380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網路上有無窮無盡的文句</a:t>
            </a:r>
          </a:p>
        </p:txBody>
      </p:sp>
    </p:spTree>
    <p:extLst>
      <p:ext uri="{BB962C8B-B14F-4D97-AF65-F5344CB8AC3E}">
        <p14:creationId xmlns:p14="http://schemas.microsoft.com/office/powerpoint/2010/main" val="140329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 animBg="1"/>
      <p:bldP spid="37" grpId="0"/>
      <p:bldP spid="38" grpId="0"/>
      <p:bldP spid="47" grpId="0"/>
      <p:bldP spid="48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CCFCACF-5A3D-1F1B-71F5-2E11BCB686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從人類的回饋學習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增強式學習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CCFCACF-5A3D-1F1B-71F5-2E11BCB68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E49DCD12-C997-D574-740E-5E2773A8B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618" y="1970408"/>
            <a:ext cx="6057181" cy="425206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21BBEA-1F7A-3530-6FC5-D66FF7BA419B}"/>
              </a:ext>
            </a:extLst>
          </p:cNvPr>
          <p:cNvSpPr txBox="1"/>
          <p:nvPr/>
        </p:nvSpPr>
        <p:spPr>
          <a:xfrm>
            <a:off x="1060937" y="6308209"/>
            <a:ext cx="1029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https://www.youtube.com/watch?v=XWukX-ayIrs&amp;list=PLJV_el3uVTsMhtt7_Y6sgTHGHp1Vb2P2J&amp;index=29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D17277-3EF4-E5AF-147B-1730F47E1426}"/>
              </a:ext>
            </a:extLst>
          </p:cNvPr>
          <p:cNvSpPr txBox="1"/>
          <p:nvPr/>
        </p:nvSpPr>
        <p:spPr>
          <a:xfrm>
            <a:off x="970227" y="1232560"/>
            <a:ext cx="11149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Reinforcement Learning from Human Feedback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(RLHF)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ACDCD2-C0D4-5560-0E41-0A66DB805CBB}"/>
              </a:ext>
            </a:extLst>
          </p:cNvPr>
          <p:cNvSpPr txBox="1"/>
          <p:nvPr/>
        </p:nvSpPr>
        <p:spPr>
          <a:xfrm>
            <a:off x="838201" y="2558123"/>
            <a:ext cx="4386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To learn more about Reinforcement Learning (RL):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37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增強式學習基本概念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410209" y="284597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893890" y="3121638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457709" y="338304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285313" y="2609953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8270621" y="3691383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729921" y="2845971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75337" y="3911946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04190" y="3383047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757753" y="2845971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729921" y="3346570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形 24" descr="女教授 以實心填滿">
            <a:extLst>
              <a:ext uri="{FF2B5EF4-FFF2-40B4-BE49-F238E27FC236}">
                <a16:creationId xmlns:a16="http://schemas.microsoft.com/office/drawing/2014/main" id="{8EE00A85-B63B-49A5-CA78-A189A6FE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8882" y="2725526"/>
            <a:ext cx="1311950" cy="131195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451602" y="3147689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3697405"/>
            <a:ext cx="914400" cy="914400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C2E236C6-4197-4B51-E363-6FCA9BA5FA84}"/>
              </a:ext>
            </a:extLst>
          </p:cNvPr>
          <p:cNvSpPr/>
          <p:nvPr/>
        </p:nvSpPr>
        <p:spPr>
          <a:xfrm flipV="1">
            <a:off x="7975344" y="1880469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45899FD2-C442-D47D-64BD-E48F95B33255}"/>
              </a:ext>
            </a:extLst>
          </p:cNvPr>
          <p:cNvSpPr/>
          <p:nvPr/>
        </p:nvSpPr>
        <p:spPr>
          <a:xfrm flipH="1">
            <a:off x="7975343" y="4614343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8F431C-542B-2C30-B7A2-3489AF8FE7C9}"/>
              </a:ext>
            </a:extLst>
          </p:cNvPr>
          <p:cNvSpPr txBox="1"/>
          <p:nvPr/>
        </p:nvSpPr>
        <p:spPr>
          <a:xfrm>
            <a:off x="8577408" y="1951122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0C080D-906D-F832-0971-FDDAAF0F533C}"/>
              </a:ext>
            </a:extLst>
          </p:cNvPr>
          <p:cNvSpPr txBox="1"/>
          <p:nvPr/>
        </p:nvSpPr>
        <p:spPr>
          <a:xfrm>
            <a:off x="8577409" y="4600134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881396-7556-41A9-9456-706F1E8F1692}"/>
              </a:ext>
            </a:extLst>
          </p:cNvPr>
          <p:cNvSpPr txBox="1"/>
          <p:nvPr/>
        </p:nvSpPr>
        <p:spPr>
          <a:xfrm>
            <a:off x="988443" y="5764195"/>
            <a:ext cx="10215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提醒：模型要有一定程度的能力才適合進入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8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6" grpId="0"/>
      <p:bldP spid="3" grpId="0" animBg="1"/>
      <p:bldP spid="4" grpId="0" animBg="1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的增強式學習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581782" y="3800496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711735" y="4098810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462954" y="212191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946635" y="239758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10454" y="265898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338058" y="1885895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8323366" y="2967325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782666" y="2121913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28082" y="3187888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56935" y="2658989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810498" y="2121913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782666" y="2622512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形 24" descr="女教授 以實心填滿">
            <a:extLst>
              <a:ext uri="{FF2B5EF4-FFF2-40B4-BE49-F238E27FC236}">
                <a16:creationId xmlns:a16="http://schemas.microsoft.com/office/drawing/2014/main" id="{8EE00A85-B63B-49A5-CA78-A189A6FEC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627" y="2001468"/>
            <a:ext cx="1311950" cy="131195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504347" y="2423631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945" y="2973347"/>
            <a:ext cx="914400" cy="9144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09DEDE-B533-8A63-117F-92561F7E2F56}"/>
              </a:ext>
            </a:extLst>
          </p:cNvPr>
          <p:cNvSpPr txBox="1"/>
          <p:nvPr/>
        </p:nvSpPr>
        <p:spPr>
          <a:xfrm>
            <a:off x="1884491" y="4098811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6637196-C8D2-8B6D-0EEB-6DAEAEA1699B}"/>
              </a:ext>
            </a:extLst>
          </p:cNvPr>
          <p:cNvSpPr txBox="1"/>
          <p:nvPr/>
        </p:nvSpPr>
        <p:spPr>
          <a:xfrm>
            <a:off x="5130317" y="4107789"/>
            <a:ext cx="79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972190" y="4329644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390073" y="4349338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B11C045-C2C6-BAA4-CC89-9664EADD7DA9}"/>
              </a:ext>
            </a:extLst>
          </p:cNvPr>
          <p:cNvSpPr/>
          <p:nvPr/>
        </p:nvSpPr>
        <p:spPr>
          <a:xfrm>
            <a:off x="6581782" y="5237531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D191DE2-285E-F649-3313-BD0E2EEF3FDB}"/>
              </a:ext>
            </a:extLst>
          </p:cNvPr>
          <p:cNvSpPr txBox="1"/>
          <p:nvPr/>
        </p:nvSpPr>
        <p:spPr>
          <a:xfrm>
            <a:off x="8711735" y="5535845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96B3E53-4EFC-9213-8622-896EAC700D7E}"/>
              </a:ext>
            </a:extLst>
          </p:cNvPr>
          <p:cNvSpPr txBox="1"/>
          <p:nvPr/>
        </p:nvSpPr>
        <p:spPr>
          <a:xfrm>
            <a:off x="1820008" y="537984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AFE6848-03D7-C02B-6782-F0CE9075F776}"/>
              </a:ext>
            </a:extLst>
          </p:cNvPr>
          <p:cNvCxnSpPr>
            <a:cxnSpLocks/>
          </p:cNvCxnSpPr>
          <p:nvPr/>
        </p:nvCxnSpPr>
        <p:spPr>
          <a:xfrm>
            <a:off x="5972190" y="5766679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1109E9E-F997-8798-E325-410F4CD9D5FE}"/>
              </a:ext>
            </a:extLst>
          </p:cNvPr>
          <p:cNvCxnSpPr>
            <a:cxnSpLocks/>
          </p:cNvCxnSpPr>
          <p:nvPr/>
        </p:nvCxnSpPr>
        <p:spPr>
          <a:xfrm>
            <a:off x="8390073" y="5786373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5370D01-EA7E-D32A-F19C-AA279A7A7697}"/>
              </a:ext>
            </a:extLst>
          </p:cNvPr>
          <p:cNvSpPr txBox="1"/>
          <p:nvPr/>
        </p:nvSpPr>
        <p:spPr>
          <a:xfrm>
            <a:off x="3822453" y="5850484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2BE813-56AF-E581-4B5B-E2C04F010A4F}"/>
              </a:ext>
            </a:extLst>
          </p:cNvPr>
          <p:cNvSpPr txBox="1"/>
          <p:nvPr/>
        </p:nvSpPr>
        <p:spPr>
          <a:xfrm rot="5400000">
            <a:off x="9248805" y="4782697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10B723-C1D1-61DD-3C20-59F20D434D67}"/>
              </a:ext>
            </a:extLst>
          </p:cNvPr>
          <p:cNvSpPr txBox="1"/>
          <p:nvPr/>
        </p:nvSpPr>
        <p:spPr>
          <a:xfrm>
            <a:off x="905608" y="143356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模仿人類老師的喜好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/>
      <p:bldP spid="14" grpId="0"/>
      <p:bldP spid="26" grpId="0"/>
      <p:bldP spid="30" grpId="0"/>
      <p:bldP spid="31" grpId="0"/>
      <p:bldP spid="37" grpId="0" animBg="1"/>
      <p:bldP spid="38" grpId="0"/>
      <p:bldP spid="39" grpId="0"/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的增強式學習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547956" y="235113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947" y="3202569"/>
            <a:ext cx="914400" cy="914400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013A0E-F8F9-5708-0753-EE0E2B35A9B7}"/>
              </a:ext>
            </a:extLst>
          </p:cNvPr>
          <p:cNvSpPr txBox="1"/>
          <p:nvPr/>
        </p:nvSpPr>
        <p:spPr>
          <a:xfrm>
            <a:off x="8332192" y="268832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D7CA6-BEC8-E8B4-17A5-2C0CD8657622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FE6B75-291D-9C22-99C4-C3B9E4506163}"/>
              </a:ext>
            </a:extLst>
          </p:cNvPr>
          <p:cNvSpPr txBox="1"/>
          <p:nvPr/>
        </p:nvSpPr>
        <p:spPr>
          <a:xfrm>
            <a:off x="1967815" y="5759444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AC4982-3037-0378-E87C-7998214AF8FE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E66953-63EB-CB77-B75E-092AC5827083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41EBCB6-0802-6020-B021-D6362ED647A7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F1B3EF2-2261-F78F-413D-24B087191F88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428EB8-650E-D9D0-E767-68A70FC3DF9C}"/>
              </a:ext>
            </a:extLst>
          </p:cNvPr>
          <p:cNvSpPr txBox="1"/>
          <p:nvPr/>
        </p:nvSpPr>
        <p:spPr>
          <a:xfrm>
            <a:off x="905608" y="143356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向模擬老師學習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1733D6D1-63F1-56D0-23E0-C27F4246BB62}"/>
              </a:ext>
            </a:extLst>
          </p:cNvPr>
          <p:cNvSpPr/>
          <p:nvPr/>
        </p:nvSpPr>
        <p:spPr>
          <a:xfrm flipH="1">
            <a:off x="8889037" y="2078368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F0C54D-6C60-7ABF-EB42-F6D43E22D7F2}"/>
              </a:ext>
            </a:extLst>
          </p:cNvPr>
          <p:cNvSpPr txBox="1"/>
          <p:nvPr/>
        </p:nvSpPr>
        <p:spPr>
          <a:xfrm>
            <a:off x="9491103" y="206415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</p:spTree>
    <p:extLst>
      <p:ext uri="{BB962C8B-B14F-4D97-AF65-F5344CB8AC3E}">
        <p14:creationId xmlns:p14="http://schemas.microsoft.com/office/powerpoint/2010/main" val="38460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3" grpId="0"/>
      <p:bldP spid="12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0ED82D4-325F-E68F-637A-545F6F136F04}"/>
              </a:ext>
            </a:extLst>
          </p:cNvPr>
          <p:cNvSpPr/>
          <p:nvPr/>
        </p:nvSpPr>
        <p:spPr>
          <a:xfrm>
            <a:off x="5560538" y="233936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的增強式學習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947" y="3202569"/>
            <a:ext cx="914400" cy="914400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013A0E-F8F9-5708-0753-EE0E2B35A9B7}"/>
              </a:ext>
            </a:extLst>
          </p:cNvPr>
          <p:cNvSpPr txBox="1"/>
          <p:nvPr/>
        </p:nvSpPr>
        <p:spPr>
          <a:xfrm>
            <a:off x="8153415" y="270586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D7CA6-BEC8-E8B4-17A5-2C0CD8657622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FE6B75-291D-9C22-99C4-C3B9E4506163}"/>
              </a:ext>
            </a:extLst>
          </p:cNvPr>
          <p:cNvSpPr txBox="1"/>
          <p:nvPr/>
        </p:nvSpPr>
        <p:spPr>
          <a:xfrm>
            <a:off x="2917231" y="5776697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AC4982-3037-0378-E87C-7998214AF8FE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E66953-63EB-CB77-B75E-092AC5827083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41EBCB6-0802-6020-B021-D6362ED647A7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F1B3EF2-2261-F78F-413D-24B087191F88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E17E4A-7B53-BC47-E0A5-8AD17BECD9A1}"/>
              </a:ext>
            </a:extLst>
          </p:cNvPr>
          <p:cNvSpPr txBox="1"/>
          <p:nvPr/>
        </p:nvSpPr>
        <p:spPr>
          <a:xfrm>
            <a:off x="905608" y="143356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向模擬老師學習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E279DB57-8227-99A9-B7F8-BCC1E2ECE931}"/>
              </a:ext>
            </a:extLst>
          </p:cNvPr>
          <p:cNvSpPr/>
          <p:nvPr/>
        </p:nvSpPr>
        <p:spPr>
          <a:xfrm flipV="1">
            <a:off x="8822367" y="1780672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00BBD1-A16A-26F5-1BA2-D8220CD0C713}"/>
              </a:ext>
            </a:extLst>
          </p:cNvPr>
          <p:cNvSpPr txBox="1"/>
          <p:nvPr/>
        </p:nvSpPr>
        <p:spPr>
          <a:xfrm>
            <a:off x="9424431" y="1851325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</p:spTree>
    <p:extLst>
      <p:ext uri="{BB962C8B-B14F-4D97-AF65-F5344CB8AC3E}">
        <p14:creationId xmlns:p14="http://schemas.microsoft.com/office/powerpoint/2010/main" val="32204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13" grpId="0"/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37A52-6A53-858C-4CAD-57C5EBFD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9B5BCB-9A8A-B678-6A3C-7D0C7E5A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4" y="365125"/>
            <a:ext cx="10498015" cy="35533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9FF3EE-86B9-88A5-BD99-7C1BF9F1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83" y="2748276"/>
            <a:ext cx="10474906" cy="2098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73F89D7-4CD6-78CB-A031-06744FA1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30" y="4331075"/>
            <a:ext cx="9478666" cy="216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2CCD50-37D9-F137-466E-E461048E584E}"/>
              </a:ext>
            </a:extLst>
          </p:cNvPr>
          <p:cNvSpPr txBox="1"/>
          <p:nvPr/>
        </p:nvSpPr>
        <p:spPr>
          <a:xfrm>
            <a:off x="8752114" y="1690688"/>
            <a:ext cx="286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題中答對 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</a:p>
        </p:txBody>
      </p:sp>
      <p:pic>
        <p:nvPicPr>
          <p:cNvPr id="13" name="內容版面配置區 14" descr="核取方塊 (打勾) 以實心填滿">
            <a:extLst>
              <a:ext uri="{FF2B5EF4-FFF2-40B4-BE49-F238E27FC236}">
                <a16:creationId xmlns:a16="http://schemas.microsoft.com/office/drawing/2014/main" id="{C875C2EF-2AA3-00B3-917F-DB1B9FFC0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9218" y="4311060"/>
            <a:ext cx="914400" cy="914400"/>
          </a:xfrm>
          <a:prstGeom prst="rect">
            <a:avLst/>
          </a:prstGeom>
        </p:spPr>
      </p:pic>
      <p:pic>
        <p:nvPicPr>
          <p:cNvPr id="15" name="內容版面配置區 14" descr="核取方塊 (打叉) 以實心填滿">
            <a:extLst>
              <a:ext uri="{FF2B5EF4-FFF2-40B4-BE49-F238E27FC236}">
                <a16:creationId xmlns:a16="http://schemas.microsoft.com/office/drawing/2014/main" id="{5F0F77E6-9BE6-F998-58C0-5A772190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5501" y="2692291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98899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Web Design 608*557 transprent Png Free Download - Headgear ...">
            <a:extLst>
              <a:ext uri="{FF2B5EF4-FFF2-40B4-BE49-F238E27FC236}">
                <a16:creationId xmlns:a16="http://schemas.microsoft.com/office/drawing/2014/main" id="{E0921526-BE91-D95A-749F-BEED591D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82" y="21997"/>
            <a:ext cx="1850879" cy="16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D69E4F-C2CC-6C4E-97EB-6FD68E2CF76F}"/>
              </a:ext>
            </a:extLst>
          </p:cNvPr>
          <p:cNvSpPr txBox="1"/>
          <p:nvPr/>
        </p:nvSpPr>
        <p:spPr>
          <a:xfrm>
            <a:off x="518043" y="531105"/>
            <a:ext cx="1267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2" name="圖形 21" descr="女教授 以實心填滿">
            <a:extLst>
              <a:ext uri="{FF2B5EF4-FFF2-40B4-BE49-F238E27FC236}">
                <a16:creationId xmlns:a16="http://schemas.microsoft.com/office/drawing/2014/main" id="{88DEBA01-1392-F28F-B758-544D41C0A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5203" y="3026072"/>
            <a:ext cx="1311950" cy="1311950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BCB1A09-7545-966D-EE46-6549F4073A14}"/>
              </a:ext>
            </a:extLst>
          </p:cNvPr>
          <p:cNvSpPr/>
          <p:nvPr/>
        </p:nvSpPr>
        <p:spPr>
          <a:xfrm>
            <a:off x="5616203" y="314821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43345C4-8155-9C7D-ABEF-969462DDE736}"/>
              </a:ext>
            </a:extLst>
          </p:cNvPr>
          <p:cNvCxnSpPr/>
          <p:nvPr/>
        </p:nvCxnSpPr>
        <p:spPr>
          <a:xfrm>
            <a:off x="4274176" y="368043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857D699-60CC-1FFE-92F4-DEE1337270BC}"/>
              </a:ext>
            </a:extLst>
          </p:cNvPr>
          <p:cNvCxnSpPr/>
          <p:nvPr/>
        </p:nvCxnSpPr>
        <p:spPr>
          <a:xfrm>
            <a:off x="7408074" y="368043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94167C-47B2-E39B-5707-7E1B71780834}"/>
              </a:ext>
            </a:extLst>
          </p:cNvPr>
          <p:cNvSpPr txBox="1"/>
          <p:nvPr/>
        </p:nvSpPr>
        <p:spPr>
          <a:xfrm>
            <a:off x="631230" y="3418825"/>
            <a:ext cx="364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E4EB5B-C5F6-9BCB-F892-5E24FB3EC30B}"/>
              </a:ext>
            </a:extLst>
          </p:cNvPr>
          <p:cNvSpPr txBox="1"/>
          <p:nvPr/>
        </p:nvSpPr>
        <p:spPr>
          <a:xfrm>
            <a:off x="8761185" y="3417613"/>
            <a:ext cx="168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6B73C5F-57D1-1557-D427-4B06CA2A9846}"/>
              </a:ext>
            </a:extLst>
          </p:cNvPr>
          <p:cNvCxnSpPr>
            <a:cxnSpLocks/>
          </p:cNvCxnSpPr>
          <p:nvPr/>
        </p:nvCxnSpPr>
        <p:spPr>
          <a:xfrm>
            <a:off x="6463194" y="2526656"/>
            <a:ext cx="0" cy="50292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B72A32-0FC6-C572-9F86-969F4038E31D}"/>
              </a:ext>
            </a:extLst>
          </p:cNvPr>
          <p:cNvSpPr txBox="1"/>
          <p:nvPr/>
        </p:nvSpPr>
        <p:spPr>
          <a:xfrm>
            <a:off x="474789" y="2603069"/>
            <a:ext cx="2221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督導式學習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50C79-4E54-98BC-DA9A-BEFED0211B6A}"/>
              </a:ext>
            </a:extLst>
          </p:cNvPr>
          <p:cNvSpPr txBox="1"/>
          <p:nvPr/>
        </p:nvSpPr>
        <p:spPr>
          <a:xfrm>
            <a:off x="518043" y="4417234"/>
            <a:ext cx="2221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增強式學習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E0B1066-7160-AB20-0340-5E23CDDE89CD}"/>
              </a:ext>
            </a:extLst>
          </p:cNvPr>
          <p:cNvSpPr/>
          <p:nvPr/>
        </p:nvSpPr>
        <p:spPr>
          <a:xfrm>
            <a:off x="5649453" y="522921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9ABF89D-E4E4-01EF-07B8-3CDEE001D2E3}"/>
              </a:ext>
            </a:extLst>
          </p:cNvPr>
          <p:cNvCxnSpPr/>
          <p:nvPr/>
        </p:nvCxnSpPr>
        <p:spPr>
          <a:xfrm>
            <a:off x="4307426" y="5761428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DEE534F-9BA5-158B-AA95-3B9A4E2EA07B}"/>
              </a:ext>
            </a:extLst>
          </p:cNvPr>
          <p:cNvCxnSpPr/>
          <p:nvPr/>
        </p:nvCxnSpPr>
        <p:spPr>
          <a:xfrm>
            <a:off x="7441324" y="5761428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E6A5BE-70E5-3C0F-8522-0251B1F5E1F4}"/>
              </a:ext>
            </a:extLst>
          </p:cNvPr>
          <p:cNvSpPr txBox="1"/>
          <p:nvPr/>
        </p:nvSpPr>
        <p:spPr>
          <a:xfrm>
            <a:off x="474789" y="5529109"/>
            <a:ext cx="364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請幫我寫詩讚美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252F3D3-6033-FDD5-EA18-081F9B37571E}"/>
              </a:ext>
            </a:extLst>
          </p:cNvPr>
          <p:cNvSpPr txBox="1"/>
          <p:nvPr/>
        </p:nvSpPr>
        <p:spPr>
          <a:xfrm>
            <a:off x="8794435" y="5498606"/>
            <a:ext cx="168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ED2615E-B3BA-B3B0-D95D-EA357E08F5C1}"/>
              </a:ext>
            </a:extLst>
          </p:cNvPr>
          <p:cNvCxnSpPr>
            <a:cxnSpLocks/>
          </p:cNvCxnSpPr>
          <p:nvPr/>
        </p:nvCxnSpPr>
        <p:spPr>
          <a:xfrm>
            <a:off x="6496444" y="4388710"/>
            <a:ext cx="0" cy="73848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語音泡泡: 圓角矩形 41">
            <a:extLst>
              <a:ext uri="{FF2B5EF4-FFF2-40B4-BE49-F238E27FC236}">
                <a16:creationId xmlns:a16="http://schemas.microsoft.com/office/drawing/2014/main" id="{3C1FEE50-88A7-6D64-19BB-A0279CCFDFA2}"/>
              </a:ext>
            </a:extLst>
          </p:cNvPr>
          <p:cNvSpPr/>
          <p:nvPr/>
        </p:nvSpPr>
        <p:spPr>
          <a:xfrm>
            <a:off x="7756184" y="2560097"/>
            <a:ext cx="2377440" cy="857516"/>
          </a:xfrm>
          <a:prstGeom prst="wedgeRoundRectCallout">
            <a:avLst>
              <a:gd name="adj1" fmla="val 43503"/>
              <a:gd name="adj2" fmla="val 838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「玉山」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EC4BEB-B2B1-E94B-483D-B2203E91CFE7}"/>
              </a:ext>
            </a:extLst>
          </p:cNvPr>
          <p:cNvGrpSpPr/>
          <p:nvPr/>
        </p:nvGrpSpPr>
        <p:grpSpPr>
          <a:xfrm>
            <a:off x="7756184" y="4425906"/>
            <a:ext cx="3500968" cy="1759177"/>
            <a:chOff x="7756184" y="4425906"/>
            <a:chExt cx="3500968" cy="1759177"/>
          </a:xfrm>
        </p:grpSpPr>
        <p:pic>
          <p:nvPicPr>
            <p:cNvPr id="41" name="圖形 40" descr="困惑的人 以實心填滿">
              <a:extLst>
                <a:ext uri="{FF2B5EF4-FFF2-40B4-BE49-F238E27FC236}">
                  <a16:creationId xmlns:a16="http://schemas.microsoft.com/office/drawing/2014/main" id="{B3E27B90-0D62-181D-95AA-89CE3A69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203" y="4873134"/>
              <a:ext cx="1311949" cy="1311949"/>
            </a:xfrm>
            <a:prstGeom prst="rect">
              <a:avLst/>
            </a:prstGeom>
          </p:spPr>
        </p:pic>
        <p:sp>
          <p:nvSpPr>
            <p:cNvPr id="43" name="語音泡泡: 圓角矩形 42">
              <a:extLst>
                <a:ext uri="{FF2B5EF4-FFF2-40B4-BE49-F238E27FC236}">
                  <a16:creationId xmlns:a16="http://schemas.microsoft.com/office/drawing/2014/main" id="{1036D2FA-3CC4-1E56-F0A6-B120561B68D0}"/>
                </a:ext>
              </a:extLst>
            </p:cNvPr>
            <p:cNvSpPr/>
            <p:nvPr/>
          </p:nvSpPr>
          <p:spPr>
            <a:xfrm>
              <a:off x="7756184" y="4425906"/>
              <a:ext cx="2377440" cy="857516"/>
            </a:xfrm>
            <a:prstGeom prst="wedgeRoundRectCallout">
              <a:avLst>
                <a:gd name="adj1" fmla="val 43503"/>
                <a:gd name="adj2" fmla="val 83827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5" name="圖形 44" descr="豎起大拇指標誌 以實心填滿">
              <a:extLst>
                <a:ext uri="{FF2B5EF4-FFF2-40B4-BE49-F238E27FC236}">
                  <a16:creationId xmlns:a16="http://schemas.microsoft.com/office/drawing/2014/main" id="{E8ABC1A9-1245-0282-F167-EA7F1D0C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4122" y="4465096"/>
              <a:ext cx="697615" cy="697615"/>
            </a:xfrm>
            <a:prstGeom prst="rect">
              <a:avLst/>
            </a:prstGeom>
          </p:spPr>
        </p:pic>
        <p:pic>
          <p:nvPicPr>
            <p:cNvPr id="46" name="圖形 45" descr="豎起大拇指標誌 以實心填滿">
              <a:extLst>
                <a:ext uri="{FF2B5EF4-FFF2-40B4-BE49-F238E27FC236}">
                  <a16:creationId xmlns:a16="http://schemas.microsoft.com/office/drawing/2014/main" id="{C6D5BD34-1564-FAAD-E8CB-6BF37786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V="1">
              <a:off x="9021012" y="4505856"/>
              <a:ext cx="697615" cy="697615"/>
            </a:xfrm>
            <a:prstGeom prst="rect">
              <a:avLst/>
            </a:prstGeom>
          </p:spPr>
        </p:pic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A11617E-432E-D1EA-1499-7B0DD9C0F1E7}"/>
              </a:ext>
            </a:extLst>
          </p:cNvPr>
          <p:cNvSpPr txBox="1"/>
          <p:nvPr/>
        </p:nvSpPr>
        <p:spPr>
          <a:xfrm>
            <a:off x="496939" y="4905849"/>
            <a:ext cx="458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(Reinforcement Learning, RL)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16AA15-E695-6F03-C1D0-B4F6C17A4777}"/>
              </a:ext>
            </a:extLst>
          </p:cNvPr>
          <p:cNvSpPr/>
          <p:nvPr/>
        </p:nvSpPr>
        <p:spPr>
          <a:xfrm>
            <a:off x="5562647" y="126262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38B57AF-42EE-F34C-6EA7-98199B8D8AE0}"/>
              </a:ext>
            </a:extLst>
          </p:cNvPr>
          <p:cNvCxnSpPr/>
          <p:nvPr/>
        </p:nvCxnSpPr>
        <p:spPr>
          <a:xfrm>
            <a:off x="4220620" y="179484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1249EF3-BFBE-93AD-8341-9D02DDBDBEFB}"/>
              </a:ext>
            </a:extLst>
          </p:cNvPr>
          <p:cNvCxnSpPr/>
          <p:nvPr/>
        </p:nvCxnSpPr>
        <p:spPr>
          <a:xfrm>
            <a:off x="7354518" y="1794845"/>
            <a:ext cx="1255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17B7C2B-EEF5-FAAD-E973-83A429C634F6}"/>
              </a:ext>
            </a:extLst>
          </p:cNvPr>
          <p:cNvSpPr txBox="1"/>
          <p:nvPr/>
        </p:nvSpPr>
        <p:spPr>
          <a:xfrm>
            <a:off x="1413689" y="1549860"/>
            <a:ext cx="280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世界第一高峰是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5A0AD5-ECB0-8D95-D283-7C5ACE2F4884}"/>
              </a:ext>
            </a:extLst>
          </p:cNvPr>
          <p:cNvSpPr txBox="1"/>
          <p:nvPr/>
        </p:nvSpPr>
        <p:spPr>
          <a:xfrm>
            <a:off x="8598655" y="1551073"/>
            <a:ext cx="220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154E9A-62C9-D47C-7996-DD80561B95C0}"/>
              </a:ext>
            </a:extLst>
          </p:cNvPr>
          <p:cNvSpPr txBox="1"/>
          <p:nvPr/>
        </p:nvSpPr>
        <p:spPr>
          <a:xfrm>
            <a:off x="4459259" y="257476"/>
            <a:ext cx="2380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網路上有無窮無盡的文句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47793AD-54D6-CACB-58B0-701F81237AB1}"/>
              </a:ext>
            </a:extLst>
          </p:cNvPr>
          <p:cNvSpPr/>
          <p:nvPr/>
        </p:nvSpPr>
        <p:spPr>
          <a:xfrm>
            <a:off x="474790" y="2467712"/>
            <a:ext cx="11242422" cy="3976694"/>
          </a:xfrm>
          <a:prstGeom prst="roundRect">
            <a:avLst>
              <a:gd name="adj" fmla="val 5046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AAC1AC4-4625-EE17-7728-A8A6C88FB937}"/>
              </a:ext>
            </a:extLst>
          </p:cNvPr>
          <p:cNvSpPr/>
          <p:nvPr/>
        </p:nvSpPr>
        <p:spPr>
          <a:xfrm>
            <a:off x="8339328" y="6066765"/>
            <a:ext cx="3501069" cy="478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Alignment (“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對齊</a:t>
            </a:r>
            <a:r>
              <a:rPr lang="en-US" altLang="zh-TW" sz="2800" dirty="0"/>
              <a:t>”)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A52634-A639-38C6-D6B6-309663872F82}"/>
              </a:ext>
            </a:extLst>
          </p:cNvPr>
          <p:cNvSpPr txBox="1"/>
          <p:nvPr/>
        </p:nvSpPr>
        <p:spPr>
          <a:xfrm>
            <a:off x="11088723" y="2664047"/>
            <a:ext cx="42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DE323D-3953-D373-613D-247F1EC1230F}"/>
              </a:ext>
            </a:extLst>
          </p:cNvPr>
          <p:cNvSpPr txBox="1"/>
          <p:nvPr/>
        </p:nvSpPr>
        <p:spPr>
          <a:xfrm>
            <a:off x="11088723" y="4611524"/>
            <a:ext cx="42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1565C688-5EE3-8FD8-E195-1C82A896979D}"/>
              </a:ext>
            </a:extLst>
          </p:cNvPr>
          <p:cNvSpPr/>
          <p:nvPr/>
        </p:nvSpPr>
        <p:spPr>
          <a:xfrm rot="3337892">
            <a:off x="10783303" y="2990486"/>
            <a:ext cx="458395" cy="39145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225E449E-938C-A93D-3CF9-DFF8D862E4EB}"/>
              </a:ext>
            </a:extLst>
          </p:cNvPr>
          <p:cNvSpPr/>
          <p:nvPr/>
        </p:nvSpPr>
        <p:spPr>
          <a:xfrm rot="3337892">
            <a:off x="10783303" y="4848715"/>
            <a:ext cx="458395" cy="39145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7217A-907A-B168-EB7F-BE3168AF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FF676-ED59-4F92-0E4C-1235A4FC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44" y="200772"/>
            <a:ext cx="7772844" cy="54223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D630E5E-5328-13CF-B0FE-A08CADEBE10C}"/>
              </a:ext>
            </a:extLst>
          </p:cNvPr>
          <p:cNvSpPr txBox="1"/>
          <p:nvPr/>
        </p:nvSpPr>
        <p:spPr>
          <a:xfrm>
            <a:off x="3048000" y="6020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https://openai.com/research/gpt-4</a:t>
            </a:r>
          </a:p>
        </p:txBody>
      </p:sp>
    </p:spTree>
    <p:extLst>
      <p:ext uri="{BB962C8B-B14F-4D97-AF65-F5344CB8AC3E}">
        <p14:creationId xmlns:p14="http://schemas.microsoft.com/office/powerpoint/2010/main" val="28912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DEEB4-433F-6688-3CBA-6C4DEC6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2" y="1085257"/>
            <a:ext cx="3401139" cy="51506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333AB2-05BB-91E0-133B-4BF5D509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64" y="1198033"/>
            <a:ext cx="3401138" cy="53318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8ADF95-F592-692E-8A3D-1419A911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285" y="1198033"/>
            <a:ext cx="3871055" cy="42654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19035B-3374-174F-1F1E-C1B72F543F12}"/>
              </a:ext>
            </a:extLst>
          </p:cNvPr>
          <p:cNvSpPr txBox="1"/>
          <p:nvPr/>
        </p:nvSpPr>
        <p:spPr>
          <a:xfrm>
            <a:off x="3804548" y="377371"/>
            <a:ext cx="431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作者群長達三頁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288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EA3D4-DAF3-C261-CDF3-1481CC40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know?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C6CE24-171F-6B8C-98B7-335A2DC5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B235F2-1DDD-09F2-ABDC-B7A074AB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7456"/>
            <a:ext cx="1015506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8C9BE2-67D5-5446-AEB0-C7E4AFF8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51" y="218944"/>
            <a:ext cx="8918818" cy="49366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9AE672-DF28-2F8A-21FD-FBD3A4A62783}"/>
              </a:ext>
            </a:extLst>
          </p:cNvPr>
          <p:cNvSpPr txBox="1"/>
          <p:nvPr/>
        </p:nvSpPr>
        <p:spPr>
          <a:xfrm>
            <a:off x="304799" y="218944"/>
            <a:ext cx="2434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看得見了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B6B69D-4B28-74A5-D9A0-8DC846BA2229}"/>
              </a:ext>
            </a:extLst>
          </p:cNvPr>
          <p:cNvSpPr/>
          <p:nvPr/>
        </p:nvSpPr>
        <p:spPr>
          <a:xfrm>
            <a:off x="7478754" y="252187"/>
            <a:ext cx="3077028" cy="4487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7260F1-244F-23A1-B6CF-9F6A2950E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51" y="5188857"/>
            <a:ext cx="8918818" cy="59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D4B99-0E7C-C367-7295-41EDB2AC0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236663"/>
            <a:ext cx="9144000" cy="2387600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語言模型已經努力跟人類的需求「對齊」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48312D5-AB10-3AD0-1D78-ADC851B7C11F}"/>
              </a:ext>
            </a:extLst>
          </p:cNvPr>
          <p:cNvSpPr txBox="1">
            <a:spLocks/>
          </p:cNvSpPr>
          <p:nvPr/>
        </p:nvSpPr>
        <p:spPr>
          <a:xfrm>
            <a:off x="990600" y="2817813"/>
            <a:ext cx="1087755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有時候也可以換人類努力一下</a:t>
            </a:r>
          </a:p>
        </p:txBody>
      </p:sp>
    </p:spTree>
    <p:extLst>
      <p:ext uri="{BB962C8B-B14F-4D97-AF65-F5344CB8AC3E}">
        <p14:creationId xmlns:p14="http://schemas.microsoft.com/office/powerpoint/2010/main" val="26125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A64E6-BB8E-B511-8403-25B2B565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把需求講清楚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70516-DFE0-9B76-988E-BAF664FBC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1B60B8-04B0-B02B-FDFF-083E3F69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8" y="1419756"/>
            <a:ext cx="11608736" cy="52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521C6-3131-65CD-E75D-93C16A65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把需求講清楚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14E6DC-7E2E-83AF-B6E7-611FDB49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DF2EC8-8717-3283-480B-9D7D8BAF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7" y="1464733"/>
            <a:ext cx="11391051" cy="51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521C6-3131-65CD-E75D-93C16A65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把需求講清楚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14E6DC-7E2E-83AF-B6E7-611FDB49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ED1F1-1B84-A9BC-7D38-878C99B8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2" y="1530537"/>
            <a:ext cx="11586780" cy="60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CD46D-E310-663F-F844-584C1000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2B130-4E6E-62F7-0785-C57528DD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643DD8-0CDB-DB0C-A12F-EDB1E05A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2" y="170736"/>
            <a:ext cx="11298135" cy="651652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38F8F0-8CFB-F963-FE45-49D87660EC36}"/>
              </a:ext>
            </a:extLst>
          </p:cNvPr>
          <p:cNvCxnSpPr/>
          <p:nvPr/>
        </p:nvCxnSpPr>
        <p:spPr>
          <a:xfrm>
            <a:off x="1846729" y="906929"/>
            <a:ext cx="43030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2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0B6B-C865-B9D9-E7C9-902F77A7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EAA0E5-D7FC-CC20-B2D3-F64FBD35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09B24E-9FC7-2EBC-4AD7-4B7D1462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365125"/>
            <a:ext cx="9226238" cy="21230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534DD6-C818-D3D2-8A7B-24E54DA5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623145"/>
            <a:ext cx="8635688" cy="39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2579B-1F47-EE6A-F9FD-F7308872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971FE-95A8-9AD4-EFA0-B92FBADC8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80A871-B96D-E42B-F861-C5BEC8A5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5425"/>
            <a:ext cx="11629962" cy="722312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0BA550A-657D-475D-B428-D924F46E6E00}"/>
              </a:ext>
            </a:extLst>
          </p:cNvPr>
          <p:cNvCxnSpPr>
            <a:cxnSpLocks/>
          </p:cNvCxnSpPr>
          <p:nvPr/>
        </p:nvCxnSpPr>
        <p:spPr>
          <a:xfrm>
            <a:off x="4285129" y="906929"/>
            <a:ext cx="6297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0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0C9D7-5048-5D25-C0DC-CE8C790E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提供資訊給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B16FD-657F-D422-9671-5176146E7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6A8028-1160-AA84-B968-88282AF3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8519"/>
            <a:ext cx="10515599" cy="73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D85AD-80B6-5013-1593-F6802B49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85707-E485-FEBB-76BA-F00DE844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8879CC-0EC3-AF07-7CA6-1D0CFB7A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6" y="127359"/>
            <a:ext cx="10950132" cy="82611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AC54DB-30DC-C96B-FCC7-B557C1042B21}"/>
              </a:ext>
            </a:extLst>
          </p:cNvPr>
          <p:cNvSpPr/>
          <p:nvPr/>
        </p:nvSpPr>
        <p:spPr>
          <a:xfrm>
            <a:off x="560462" y="3199895"/>
            <a:ext cx="12294465" cy="1305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BD2028-690A-0A26-1CE8-A55ECCDF6117}"/>
              </a:ext>
            </a:extLst>
          </p:cNvPr>
          <p:cNvSpPr/>
          <p:nvPr/>
        </p:nvSpPr>
        <p:spPr>
          <a:xfrm>
            <a:off x="9239" y="4317206"/>
            <a:ext cx="12294466" cy="4351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2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4F71D-3E4C-1BC3-7ADB-D25648AC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提供資訊給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8A06D-D338-E4FA-67BE-9FC7F9F33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提供資訊給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C54FA4-899B-582B-65FE-68505D7A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6" y="247137"/>
            <a:ext cx="10931013" cy="709075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30221A99-B20D-5504-5654-BD7F21A077D3}"/>
              </a:ext>
            </a:extLst>
          </p:cNvPr>
          <p:cNvSpPr/>
          <p:nvPr/>
        </p:nvSpPr>
        <p:spPr>
          <a:xfrm>
            <a:off x="1667434" y="418912"/>
            <a:ext cx="9036424" cy="69271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8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4914D-3719-1995-8494-4B909419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換人類學習提出需求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73712-CCB9-2F48-9748-188C7DD4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提供資訊給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FDAF69-B264-6D0B-FFD3-92E71B2A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9" y="233081"/>
            <a:ext cx="11378961" cy="7297839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5A49E6D-EB2D-88D1-83A7-946431CF948C}"/>
              </a:ext>
            </a:extLst>
          </p:cNvPr>
          <p:cNvCxnSpPr>
            <a:cxnSpLocks/>
          </p:cNvCxnSpPr>
          <p:nvPr/>
        </p:nvCxnSpPr>
        <p:spPr>
          <a:xfrm>
            <a:off x="7279341" y="1825625"/>
            <a:ext cx="328108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B67E2-1C57-E694-F275-06A2A7D3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484229-0FEC-D0B5-E013-476A2F23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D3D956-6FDB-5FEB-5535-6B3F0809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1" y="1458913"/>
            <a:ext cx="11431149" cy="84145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74FC05-FE85-4B41-2903-706F9B6086E6}"/>
              </a:ext>
            </a:extLst>
          </p:cNvPr>
          <p:cNvSpPr/>
          <p:nvPr/>
        </p:nvSpPr>
        <p:spPr>
          <a:xfrm>
            <a:off x="-857250" y="2928196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9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B67E2-1C57-E694-F275-06A2A7D3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換人類學習提出需求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484229-0FEC-D0B5-E013-476A2F23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提供範例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C2E440-36BC-FA99-83E3-08D9AAF9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6" y="132773"/>
            <a:ext cx="11520924" cy="85307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786A82-4C79-B094-8CE4-1DEFA29126E6}"/>
              </a:ext>
            </a:extLst>
          </p:cNvPr>
          <p:cNvSpPr/>
          <p:nvPr/>
        </p:nvSpPr>
        <p:spPr>
          <a:xfrm>
            <a:off x="-1245612" y="2711203"/>
            <a:ext cx="14820900" cy="601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2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98357-DD50-C761-F03D-4C63CEF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鼓勵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想一想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AD9D0-A2F7-847D-2D3B-BB6557AC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57" y="4369004"/>
            <a:ext cx="10667419" cy="1530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FC9DBB-5D7C-A303-732E-1C518A46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57" y="2400554"/>
            <a:ext cx="10625086" cy="1469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DB8EA8-B4D4-EFD6-8F40-9DE0A84BEDD1}"/>
              </a:ext>
            </a:extLst>
          </p:cNvPr>
          <p:cNvCxnSpPr/>
          <p:nvPr/>
        </p:nvCxnSpPr>
        <p:spPr>
          <a:xfrm>
            <a:off x="10162732" y="5027968"/>
            <a:ext cx="11321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8BC55E3-6159-B01D-53DC-7E0711DDD21C}"/>
              </a:ext>
            </a:extLst>
          </p:cNvPr>
          <p:cNvCxnSpPr>
            <a:cxnSpLocks/>
          </p:cNvCxnSpPr>
          <p:nvPr/>
        </p:nvCxnSpPr>
        <p:spPr>
          <a:xfrm>
            <a:off x="1700903" y="5427112"/>
            <a:ext cx="9797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8DE1A87-8AFA-6AEC-DCE0-94277C778792}"/>
              </a:ext>
            </a:extLst>
          </p:cNvPr>
          <p:cNvSpPr txBox="1"/>
          <p:nvPr/>
        </p:nvSpPr>
        <p:spPr>
          <a:xfrm>
            <a:off x="9183018" y="3289760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0%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正確率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B773F24-2229-DEEA-D86D-DE5FD530A8F4}"/>
              </a:ext>
            </a:extLst>
          </p:cNvPr>
          <p:cNvSpPr txBox="1"/>
          <p:nvPr/>
        </p:nvSpPr>
        <p:spPr>
          <a:xfrm>
            <a:off x="9010057" y="5265226"/>
            <a:ext cx="214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正確率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58E78D-109E-B0F7-8962-4B7EFBEA7DDC}"/>
              </a:ext>
            </a:extLst>
          </p:cNvPr>
          <p:cNvSpPr txBox="1"/>
          <p:nvPr/>
        </p:nvSpPr>
        <p:spPr>
          <a:xfrm>
            <a:off x="8087796" y="1735622"/>
            <a:ext cx="374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https://arxiv.org/abs/2205.11916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57E2F6-2A8B-A4B1-3AED-C6187479F4F0}"/>
              </a:ext>
            </a:extLst>
          </p:cNvPr>
          <p:cNvSpPr txBox="1"/>
          <p:nvPr/>
        </p:nvSpPr>
        <p:spPr>
          <a:xfrm>
            <a:off x="8087796" y="12739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00"/>
                </a:solidFill>
                <a:effectLst/>
                <a:latin typeface="Lucida Grande"/>
              </a:rPr>
              <a:t>chain of thought 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55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420D4-772A-63A4-8A8C-225F0C6D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EB8845-021A-FB2D-4179-0F6F3493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356AE2-0408-5F4B-956A-F0B46AB35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400"/>
            <a:ext cx="121920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3C0B022-4DE8-2219-C910-4DFEB148380E}"/>
              </a:ext>
            </a:extLst>
          </p:cNvPr>
          <p:cNvSpPr txBox="1"/>
          <p:nvPr/>
        </p:nvSpPr>
        <p:spPr>
          <a:xfrm>
            <a:off x="6096000" y="283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https://sites.google.com/view/automatic-prompt-engineer</a:t>
            </a:r>
          </a:p>
        </p:txBody>
      </p:sp>
    </p:spTree>
    <p:extLst>
      <p:ext uri="{BB962C8B-B14F-4D97-AF65-F5344CB8AC3E}">
        <p14:creationId xmlns:p14="http://schemas.microsoft.com/office/powerpoint/2010/main" val="41459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478AB-AC2A-A1BD-CD6E-35BE6CFB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如何找出神奇咒語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800DE-71B0-A720-85DD-EAE0CA3E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來找神奇咒語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F4E040-EE09-2174-1E16-7789F4BC1350}"/>
              </a:ext>
            </a:extLst>
          </p:cNvPr>
          <p:cNvSpPr txBox="1"/>
          <p:nvPr/>
        </p:nvSpPr>
        <p:spPr>
          <a:xfrm>
            <a:off x="8520113" y="230188"/>
            <a:ext cx="656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https://arxiv.org/abs/2206.03931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3A096D-9487-4724-2ACD-A68F51D3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79" y="2552365"/>
            <a:ext cx="6034622" cy="37876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58E552-D0A2-274F-A1ED-E124EE8B8243}"/>
              </a:ext>
            </a:extLst>
          </p:cNvPr>
          <p:cNvSpPr/>
          <p:nvPr/>
        </p:nvSpPr>
        <p:spPr>
          <a:xfrm>
            <a:off x="5010150" y="3771900"/>
            <a:ext cx="150495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547DF0-D02B-C99D-8A65-441B63DB927F}"/>
              </a:ext>
            </a:extLst>
          </p:cNvPr>
          <p:cNvSpPr/>
          <p:nvPr/>
        </p:nvSpPr>
        <p:spPr>
          <a:xfrm>
            <a:off x="2838451" y="3825123"/>
            <a:ext cx="2171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71A5DB-F2F2-A06B-120B-5B4A9A9B9704}"/>
              </a:ext>
            </a:extLst>
          </p:cNvPr>
          <p:cNvSpPr/>
          <p:nvPr/>
        </p:nvSpPr>
        <p:spPr>
          <a:xfrm>
            <a:off x="2838451" y="2552365"/>
            <a:ext cx="6034622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624B80-5847-9E29-E1C4-B92AB8A2DECA}"/>
              </a:ext>
            </a:extLst>
          </p:cNvPr>
          <p:cNvSpPr txBox="1"/>
          <p:nvPr/>
        </p:nvSpPr>
        <p:spPr>
          <a:xfrm>
            <a:off x="8420100" y="2417428"/>
            <a:ext cx="32427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Reinforcement Learning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81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B7A57-B552-FA68-4F4B-6A5870F7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BC72D0-C6E4-772C-5387-00CF4D504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F5F879-7AB7-6132-F1DE-815B8DEE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2" y="142559"/>
            <a:ext cx="6467788" cy="65228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10B6407-2F74-6007-59A2-842CA653BFB3}"/>
              </a:ext>
            </a:extLst>
          </p:cNvPr>
          <p:cNvSpPr txBox="1"/>
          <p:nvPr/>
        </p:nvSpPr>
        <p:spPr>
          <a:xfrm>
            <a:off x="8305800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https://disp.cc/b/ACG/gvCf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571D66-9DED-DAF0-A734-F2B4EDA70B80}"/>
              </a:ext>
            </a:extLst>
          </p:cNvPr>
          <p:cNvSpPr/>
          <p:nvPr/>
        </p:nvSpPr>
        <p:spPr>
          <a:xfrm>
            <a:off x="1162050" y="838200"/>
            <a:ext cx="5238750" cy="289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4DD503-E4EB-3702-B999-C6C0A3A446E0}"/>
              </a:ext>
            </a:extLst>
          </p:cNvPr>
          <p:cNvSpPr/>
          <p:nvPr/>
        </p:nvSpPr>
        <p:spPr>
          <a:xfrm>
            <a:off x="1066800" y="3766816"/>
            <a:ext cx="5238750" cy="289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8AD408-A3EE-8F62-39E0-CA822D3C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973" y="2595879"/>
            <a:ext cx="7482965" cy="389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E2B08F-9E07-17E0-C0F4-930CC8EB2E56}"/>
              </a:ext>
            </a:extLst>
          </p:cNvPr>
          <p:cNvSpPr/>
          <p:nvPr/>
        </p:nvSpPr>
        <p:spPr>
          <a:xfrm>
            <a:off x="5498080" y="2595879"/>
            <a:ext cx="523875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C0044A-D7B6-B5AC-58D4-5D60313244BA}"/>
              </a:ext>
            </a:extLst>
          </p:cNvPr>
          <p:cNvSpPr/>
          <p:nvPr/>
        </p:nvSpPr>
        <p:spPr>
          <a:xfrm>
            <a:off x="5498080" y="3205480"/>
            <a:ext cx="523875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549004-5120-BF80-D792-C7F2A651DCC8}"/>
              </a:ext>
            </a:extLst>
          </p:cNvPr>
          <p:cNvSpPr/>
          <p:nvPr/>
        </p:nvSpPr>
        <p:spPr>
          <a:xfrm>
            <a:off x="5498080" y="3737133"/>
            <a:ext cx="523875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2F5290-70C8-EF5F-F678-8AC5DA814553}"/>
              </a:ext>
            </a:extLst>
          </p:cNvPr>
          <p:cNvSpPr/>
          <p:nvPr/>
        </p:nvSpPr>
        <p:spPr>
          <a:xfrm>
            <a:off x="5579512" y="4209851"/>
            <a:ext cx="523875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6896EF-5B81-18CB-0053-526ECC97F928}"/>
              </a:ext>
            </a:extLst>
          </p:cNvPr>
          <p:cNvSpPr/>
          <p:nvPr/>
        </p:nvSpPr>
        <p:spPr>
          <a:xfrm>
            <a:off x="5498080" y="4649287"/>
            <a:ext cx="608432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B15C71-3616-8CE4-6B5A-698BC0732C7F}"/>
              </a:ext>
            </a:extLst>
          </p:cNvPr>
          <p:cNvSpPr/>
          <p:nvPr/>
        </p:nvSpPr>
        <p:spPr>
          <a:xfrm>
            <a:off x="5517130" y="5295502"/>
            <a:ext cx="608432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5A1742-33D8-3B3F-3168-5A755237F349}"/>
              </a:ext>
            </a:extLst>
          </p:cNvPr>
          <p:cNvSpPr/>
          <p:nvPr/>
        </p:nvSpPr>
        <p:spPr>
          <a:xfrm>
            <a:off x="5517130" y="5825212"/>
            <a:ext cx="6084320" cy="52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F03B5-9E84-1948-350F-014B4005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如何找出神奇咒語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C2B11-E8C9-E60F-305F-B5188765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Large Language Models as Optimizers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CB7CA4-C481-ADF8-DDB5-2BE6D0B3277E}"/>
              </a:ext>
            </a:extLst>
          </p:cNvPr>
          <p:cNvSpPr txBox="1"/>
          <p:nvPr/>
        </p:nvSpPr>
        <p:spPr>
          <a:xfrm>
            <a:off x="8624047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https://arxiv.org/abs/2309.03409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BEB35D8-CBB7-428C-993E-2600FAB5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8" y="2824521"/>
            <a:ext cx="11377984" cy="33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00E05-D80A-4336-30D8-E89BEB41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可以上傳檔案</a:t>
            </a:r>
          </a:p>
        </p:txBody>
      </p:sp>
    </p:spTree>
    <p:extLst>
      <p:ext uri="{BB962C8B-B14F-4D97-AF65-F5344CB8AC3E}">
        <p14:creationId xmlns:p14="http://schemas.microsoft.com/office/powerpoint/2010/main" val="78646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5A170-A1C6-55CA-0561-7AF3C8D0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可以使用其他工具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E872D-26CC-D631-DF12-2F0E1204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4C0BE9-F557-6C48-F1B0-A941B899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1690688"/>
            <a:ext cx="1174596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D25BD-A3CD-8C4B-0A9D-2EEF5419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可以使用其他工具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B62D96-F336-1D18-DDDC-8CB24403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A92E39-59D1-BF62-6529-6935227C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6" y="1404655"/>
            <a:ext cx="8751739" cy="50882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7EA7DE-7D0C-EF70-C545-0ACF5483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61" y="3116653"/>
            <a:ext cx="8135613" cy="3511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84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A54B-DEAB-DD42-51D2-E3B69A6B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可以使用其他工具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CD0A9-1FA7-D950-149B-D8CC476C5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88D840-AE10-7ED3-23BC-DDBA8580C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9793"/>
            <a:ext cx="8158669" cy="4803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FA273F-DCB5-55B3-B1E7-D58293A2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03" y="2096027"/>
            <a:ext cx="7462062" cy="44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DCDBE5D-745D-B73E-10BA-49583D21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1" y="1494275"/>
            <a:ext cx="11088757" cy="47586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C10A313-4DE5-7B62-8770-D2913C09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可以使用其他工具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0D762E-26E1-7BD4-B0BF-F5D14F39DB9E}"/>
              </a:ext>
            </a:extLst>
          </p:cNvPr>
          <p:cNvSpPr txBox="1"/>
          <p:nvPr/>
        </p:nvSpPr>
        <p:spPr>
          <a:xfrm>
            <a:off x="7737321" y="62824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https://openai.com/blog/chatgpt-plugins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46319B-9CEB-30B7-17DE-DE2DCE73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32" y="2491937"/>
            <a:ext cx="9458325" cy="574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431483-2384-5ADC-6316-9672173D7B69}"/>
              </a:ext>
            </a:extLst>
          </p:cNvPr>
          <p:cNvSpPr txBox="1"/>
          <p:nvPr/>
        </p:nvSpPr>
        <p:spPr>
          <a:xfrm>
            <a:off x="8862632" y="4845010"/>
            <a:ext cx="296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搜尋引擎</a:t>
            </a:r>
          </a:p>
        </p:txBody>
      </p:sp>
    </p:spTree>
    <p:extLst>
      <p:ext uri="{BB962C8B-B14F-4D97-AF65-F5344CB8AC3E}">
        <p14:creationId xmlns:p14="http://schemas.microsoft.com/office/powerpoint/2010/main" val="290043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85DF6-8AAF-5F32-CFAC-CA8C5B3F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285B98-C736-D952-674B-9D7E0D45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C8FF9B-6252-EA5F-F2C4-5CCE0924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" y="133603"/>
            <a:ext cx="10515599" cy="58725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DAA7B6-EA64-4C50-02C3-D60704C5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61" y="4738603"/>
            <a:ext cx="9199566" cy="1754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85705B-DAC2-17AB-3FE0-2022D08C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768" y="1509713"/>
            <a:ext cx="6477904" cy="4353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00CDE43-0996-4AFF-5013-7F6010E854CB}"/>
              </a:ext>
            </a:extLst>
          </p:cNvPr>
          <p:cNvSpPr/>
          <p:nvPr/>
        </p:nvSpPr>
        <p:spPr>
          <a:xfrm>
            <a:off x="6838950" y="6006138"/>
            <a:ext cx="514350" cy="3137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1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639A1-5C4D-DBAB-BC17-69A7F58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可以使用其他工具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CC951-5E62-1AA9-3DCD-C2516E34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怎麼學會用工具？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A2D7DC-5BEB-EA0F-4EB9-688A6F8A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97" y="1813904"/>
            <a:ext cx="7659169" cy="436305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808F92-3213-7B86-89E9-75F719A59F80}"/>
              </a:ext>
            </a:extLst>
          </p:cNvPr>
          <p:cNvSpPr txBox="1"/>
          <p:nvPr/>
        </p:nvSpPr>
        <p:spPr>
          <a:xfrm>
            <a:off x="4912659" y="61411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https://youtu.be/ZID220t_MpI?feature=shared</a:t>
            </a:r>
          </a:p>
        </p:txBody>
      </p:sp>
    </p:spTree>
    <p:extLst>
      <p:ext uri="{BB962C8B-B14F-4D97-AF65-F5344CB8AC3E}">
        <p14:creationId xmlns:p14="http://schemas.microsoft.com/office/powerpoint/2010/main" val="27899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3D004-4466-B302-7F72-523CB7CE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46F3F9-4A20-1752-1519-2CF71E94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970E580-E54E-7738-631F-0841D0DB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8" y="1470350"/>
            <a:ext cx="5498805" cy="5206186"/>
          </a:xfrm>
          <a:prstGeom prst="rect">
            <a:avLst/>
          </a:prstGeom>
        </p:spPr>
      </p:pic>
      <p:pic>
        <p:nvPicPr>
          <p:cNvPr id="5" name="圖片 4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EBF8CB42-C1FA-3C6D-3DA7-7D7C3ED9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55" y="1814849"/>
            <a:ext cx="6117564" cy="45171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5C73FA-176C-AA98-2ADD-FA6671F3688A}"/>
              </a:ext>
            </a:extLst>
          </p:cNvPr>
          <p:cNvSpPr/>
          <p:nvPr/>
        </p:nvSpPr>
        <p:spPr>
          <a:xfrm>
            <a:off x="-131409" y="2211572"/>
            <a:ext cx="6138530" cy="89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BE29-7A95-7085-61BB-8450DA3F2C9E}"/>
              </a:ext>
            </a:extLst>
          </p:cNvPr>
          <p:cNvSpPr/>
          <p:nvPr/>
        </p:nvSpPr>
        <p:spPr>
          <a:xfrm>
            <a:off x="-131409" y="3092036"/>
            <a:ext cx="6138530" cy="260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B2AD8D-2CC8-4341-84CA-081CFC9A2B25}"/>
              </a:ext>
            </a:extLst>
          </p:cNvPr>
          <p:cNvSpPr txBox="1"/>
          <p:nvPr/>
        </p:nvSpPr>
        <p:spPr>
          <a:xfrm>
            <a:off x="5656819" y="365125"/>
            <a:ext cx="640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Recursive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Reprompting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Revision (Re3)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00AE20-F679-58C7-7357-7615344ECDDF}"/>
              </a:ext>
            </a:extLst>
          </p:cNvPr>
          <p:cNvSpPr txBox="1"/>
          <p:nvPr/>
        </p:nvSpPr>
        <p:spPr>
          <a:xfrm>
            <a:off x="8307572" y="897746"/>
            <a:ext cx="60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https://arxiv.org/abs/2210.06774</a:t>
            </a:r>
          </a:p>
        </p:txBody>
      </p:sp>
    </p:spTree>
    <p:extLst>
      <p:ext uri="{BB962C8B-B14F-4D97-AF65-F5344CB8AC3E}">
        <p14:creationId xmlns:p14="http://schemas.microsoft.com/office/powerpoint/2010/main" val="36317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01266-DBB2-8794-9D3C-D9990489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自主進行規劃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A91B515-7432-BA97-C0E8-4B32F7A5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73" y="290926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0A0B4715-8FF0-9901-A03B-E74C76CA704C}"/>
              </a:ext>
            </a:extLst>
          </p:cNvPr>
          <p:cNvSpPr/>
          <p:nvPr/>
        </p:nvSpPr>
        <p:spPr>
          <a:xfrm>
            <a:off x="803324" y="2909269"/>
            <a:ext cx="1573619" cy="13255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C901B3D-E32B-74AF-629F-937EAC5E8994}"/>
              </a:ext>
            </a:extLst>
          </p:cNvPr>
          <p:cNvSpPr/>
          <p:nvPr/>
        </p:nvSpPr>
        <p:spPr>
          <a:xfrm>
            <a:off x="5804166" y="1213272"/>
            <a:ext cx="1573619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子任務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A04259-C1C4-8409-1DEE-B1E1398117AD}"/>
              </a:ext>
            </a:extLst>
          </p:cNvPr>
          <p:cNvSpPr/>
          <p:nvPr/>
        </p:nvSpPr>
        <p:spPr>
          <a:xfrm>
            <a:off x="5770844" y="4637374"/>
            <a:ext cx="1573619" cy="13255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子任務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DAF0F05-4F0B-ED6D-35F5-3E416A294D19}"/>
              </a:ext>
            </a:extLst>
          </p:cNvPr>
          <p:cNvSpPr/>
          <p:nvPr/>
        </p:nvSpPr>
        <p:spPr>
          <a:xfrm>
            <a:off x="5793436" y="2925323"/>
            <a:ext cx="1573619" cy="13255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子任務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253493-B789-8662-5DB6-47FDD030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68" y="1158175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7AC4DFB4-9B1B-F19D-9B57-2BEF82E5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84" y="2940712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">
            <a:extLst>
              <a:ext uri="{FF2B5EF4-FFF2-40B4-BE49-F238E27FC236}">
                <a16:creationId xmlns:a16="http://schemas.microsoft.com/office/drawing/2014/main" id="{72A9DFF3-47AD-BFA6-85F0-0A5D54CE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68" y="4665788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98EBE-6A78-26F5-529D-ABDEDB49CE0F}"/>
              </a:ext>
            </a:extLst>
          </p:cNvPr>
          <p:cNvCxnSpPr/>
          <p:nvPr/>
        </p:nvCxnSpPr>
        <p:spPr>
          <a:xfrm>
            <a:off x="2419473" y="3593315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34D4841-9F82-18D2-1014-146D2749EAB7}"/>
              </a:ext>
            </a:extLst>
          </p:cNvPr>
          <p:cNvCxnSpPr/>
          <p:nvPr/>
        </p:nvCxnSpPr>
        <p:spPr>
          <a:xfrm>
            <a:off x="4485736" y="3587209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61ED02AF-15F4-4758-141F-E9344D7A20FE}"/>
              </a:ext>
            </a:extLst>
          </p:cNvPr>
          <p:cNvSpPr/>
          <p:nvPr/>
        </p:nvSpPr>
        <p:spPr>
          <a:xfrm>
            <a:off x="5183906" y="1112501"/>
            <a:ext cx="660070" cy="4991410"/>
          </a:xfrm>
          <a:prstGeom prst="leftBrace">
            <a:avLst>
              <a:gd name="adj1" fmla="val 41199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1F0703-7409-2589-688E-4AA6BF9A7DD6}"/>
              </a:ext>
            </a:extLst>
          </p:cNvPr>
          <p:cNvSpPr/>
          <p:nvPr/>
        </p:nvSpPr>
        <p:spPr>
          <a:xfrm>
            <a:off x="10189026" y="1179531"/>
            <a:ext cx="1573619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成果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A7F5185-5781-DB9A-DB79-9A4EE123B8D3}"/>
              </a:ext>
            </a:extLst>
          </p:cNvPr>
          <p:cNvSpPr/>
          <p:nvPr/>
        </p:nvSpPr>
        <p:spPr>
          <a:xfrm>
            <a:off x="10155704" y="4603633"/>
            <a:ext cx="1573619" cy="13255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成果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28F1A75-D0EB-0B2D-00FD-FE83DAD9B2CE}"/>
              </a:ext>
            </a:extLst>
          </p:cNvPr>
          <p:cNvSpPr/>
          <p:nvPr/>
        </p:nvSpPr>
        <p:spPr>
          <a:xfrm>
            <a:off x="10178296" y="2891582"/>
            <a:ext cx="1573619" cy="13255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成果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E49F10E-2AD8-2BB0-09A0-E60FCAFF98FF}"/>
              </a:ext>
            </a:extLst>
          </p:cNvPr>
          <p:cNvCxnSpPr/>
          <p:nvPr/>
        </p:nvCxnSpPr>
        <p:spPr>
          <a:xfrm>
            <a:off x="7442533" y="1825748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3200C49-836C-1DF1-E425-DB2CF0FA1F7D}"/>
              </a:ext>
            </a:extLst>
          </p:cNvPr>
          <p:cNvCxnSpPr/>
          <p:nvPr/>
        </p:nvCxnSpPr>
        <p:spPr>
          <a:xfrm>
            <a:off x="9449431" y="1790036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34E626-0F92-8986-0593-714407D694F7}"/>
              </a:ext>
            </a:extLst>
          </p:cNvPr>
          <p:cNvCxnSpPr/>
          <p:nvPr/>
        </p:nvCxnSpPr>
        <p:spPr>
          <a:xfrm>
            <a:off x="7433649" y="3636557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0AB2670-1BDB-744F-9994-A4210BB44BE6}"/>
              </a:ext>
            </a:extLst>
          </p:cNvPr>
          <p:cNvCxnSpPr/>
          <p:nvPr/>
        </p:nvCxnSpPr>
        <p:spPr>
          <a:xfrm>
            <a:off x="9440547" y="3600845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AFF960D-8D75-27FD-A79F-EF13578112C0}"/>
              </a:ext>
            </a:extLst>
          </p:cNvPr>
          <p:cNvCxnSpPr/>
          <p:nvPr/>
        </p:nvCxnSpPr>
        <p:spPr>
          <a:xfrm>
            <a:off x="7433649" y="5298780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8786CA9-A863-3691-0F89-07E11C3DC322}"/>
              </a:ext>
            </a:extLst>
          </p:cNvPr>
          <p:cNvCxnSpPr/>
          <p:nvPr/>
        </p:nvCxnSpPr>
        <p:spPr>
          <a:xfrm>
            <a:off x="9440547" y="5263068"/>
            <a:ext cx="6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233837A-D677-9433-E366-9671C6D04409}"/>
              </a:ext>
            </a:extLst>
          </p:cNvPr>
          <p:cNvSpPr txBox="1"/>
          <p:nvPr/>
        </p:nvSpPr>
        <p:spPr>
          <a:xfrm>
            <a:off x="716202" y="4834968"/>
            <a:ext cx="4589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把大任務拆解成一連串的小任務，也就是讓機器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做計畫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43D2D4-97C2-0706-D75C-66DE8780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36" y="1167402"/>
            <a:ext cx="7621064" cy="48203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FB04F94-1B4F-BEA4-55B4-D1AE170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GPTs: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打造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應用只要一瞬間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CD06A-EA46-10DF-1DA9-A3A3969BCB32}"/>
              </a:ext>
            </a:extLst>
          </p:cNvPr>
          <p:cNvSpPr txBox="1"/>
          <p:nvPr/>
        </p:nvSpPr>
        <p:spPr>
          <a:xfrm>
            <a:off x="4165092" y="6167819"/>
            <a:ext cx="753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https://chat.openai.com/g/g-j0XhyY6FD-da-jin-xian-dai-zhu-jiao</a:t>
            </a:r>
          </a:p>
        </p:txBody>
      </p:sp>
    </p:spTree>
    <p:extLst>
      <p:ext uri="{BB962C8B-B14F-4D97-AF65-F5344CB8AC3E}">
        <p14:creationId xmlns:p14="http://schemas.microsoft.com/office/powerpoint/2010/main" val="35603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9A07E-6AEF-0F46-3F63-506A67DF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25E7E-1A03-FADF-2648-B62CFCFC5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60196C-5FE7-A29A-EA24-F55B7B1E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2" y="1434447"/>
            <a:ext cx="11313935" cy="19945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D9DAEE-FB67-76CD-A734-7BBE7874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37" y="250825"/>
            <a:ext cx="7631472" cy="567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D20FAD3-8B53-E85E-4AE6-90FCD85AF6DB}"/>
              </a:ext>
            </a:extLst>
          </p:cNvPr>
          <p:cNvSpPr txBox="1"/>
          <p:nvPr/>
        </p:nvSpPr>
        <p:spPr>
          <a:xfrm>
            <a:off x="1561474" y="6088678"/>
            <a:ext cx="906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zh-TW" altLang="en-US" sz="2800" dirty="0"/>
              <a:t>：</a:t>
            </a:r>
            <a:r>
              <a:rPr lang="en-US" altLang="zh-TW" sz="2800" dirty="0" err="1"/>
              <a:t>AutoGPT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AgentGPT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BabyAGI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Godmode</a:t>
            </a:r>
            <a:r>
              <a:rPr lang="en-US" altLang="zh-TW" sz="2800" dirty="0"/>
              <a:t>, 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44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115AC-570E-B581-5187-56D8CDB4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 ChatGPT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其實是會反省的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12B988-E60E-DC07-1A36-C33749271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9C6C4F-AB19-726A-5F56-B87E4594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73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4537D-957A-2A5A-65FF-EA87B33D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31316-D683-EF92-A126-DE91B092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61C7F1-161D-6BA9-2D68-C639C082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8" y="0"/>
            <a:ext cx="11788724" cy="6702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87E719-4E7F-20DC-691A-F0FB5D3B6011}"/>
              </a:ext>
            </a:extLst>
          </p:cNvPr>
          <p:cNvSpPr/>
          <p:nvPr/>
        </p:nvSpPr>
        <p:spPr>
          <a:xfrm>
            <a:off x="-1314450" y="1027906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8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798F76-2D26-CD59-062B-29ADF2F5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780EBD-A25E-E069-2AA9-71D192C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EA444-34F9-2226-B77A-B031D88A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7" y="467774"/>
            <a:ext cx="11513245" cy="59224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4E8998-F194-E562-BF41-63D75F4D456D}"/>
              </a:ext>
            </a:extLst>
          </p:cNvPr>
          <p:cNvSpPr/>
          <p:nvPr/>
        </p:nvSpPr>
        <p:spPr>
          <a:xfrm>
            <a:off x="-1712657" y="1423861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6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8A84-F005-0A0E-1AF1-C989CF58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 ChatGPT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其實是會反省的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EA2F62-575A-67D6-8DB9-C3ACA3767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69D26-02ED-5438-ADCE-0B49A9E7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8" y="1469215"/>
            <a:ext cx="9978483" cy="51603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122728C-5772-E6D8-30F2-24B12BB33BB9}"/>
              </a:ext>
            </a:extLst>
          </p:cNvPr>
          <p:cNvSpPr txBox="1"/>
          <p:nvPr/>
        </p:nvSpPr>
        <p:spPr>
          <a:xfrm>
            <a:off x="8261131" y="797073"/>
            <a:ext cx="362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比較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有反省能力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4971D-33B5-B372-86DE-32A1BEEEE294}"/>
              </a:ext>
            </a:extLst>
          </p:cNvPr>
          <p:cNvSpPr txBox="1"/>
          <p:nvPr/>
        </p:nvSpPr>
        <p:spPr>
          <a:xfrm>
            <a:off x="838199" y="3429000"/>
            <a:ext cx="124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GPT</a:t>
            </a:r>
            <a:r>
              <a:rPr lang="zh-TW" altLang="en-US" sz="2400" dirty="0"/>
              <a:t> </a:t>
            </a:r>
            <a:r>
              <a:rPr lang="en-US" altLang="zh-TW" sz="2400" dirty="0"/>
              <a:t>3.5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19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8A84-F005-0A0E-1AF1-C989CF58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 ChatGPT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其實是會反省的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EA2F62-575A-67D6-8DB9-C3ACA3767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1094FA-DF63-5EC9-4285-17A3499A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8" y="1465339"/>
            <a:ext cx="9855703" cy="5653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ABEC2-7D22-3552-1C71-C372A9735FB6}"/>
              </a:ext>
            </a:extLst>
          </p:cNvPr>
          <p:cNvSpPr/>
          <p:nvPr/>
        </p:nvSpPr>
        <p:spPr>
          <a:xfrm>
            <a:off x="-1204332" y="3429000"/>
            <a:ext cx="19046283" cy="478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214E8A-E73A-A54D-6E8E-899D2662D31B}"/>
              </a:ext>
            </a:extLst>
          </p:cNvPr>
          <p:cNvSpPr txBox="1"/>
          <p:nvPr/>
        </p:nvSpPr>
        <p:spPr>
          <a:xfrm>
            <a:off x="838199" y="3429000"/>
            <a:ext cx="124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GPT</a:t>
            </a:r>
            <a:r>
              <a:rPr lang="zh-TW" altLang="en-US" sz="2400" dirty="0"/>
              <a:t> </a:t>
            </a:r>
            <a:r>
              <a:rPr lang="en-US" altLang="zh-TW" sz="2400" dirty="0"/>
              <a:t>3.5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43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6161272-36F0-EB9F-B669-7233C3916DB2}"/>
              </a:ext>
            </a:extLst>
          </p:cNvPr>
          <p:cNvSpPr txBox="1"/>
          <p:nvPr/>
        </p:nvSpPr>
        <p:spPr>
          <a:xfrm>
            <a:off x="8201343" y="783453"/>
            <a:ext cx="341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https://arxiv.org/abs/2212.08073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308D2D-47BB-6405-AC56-E21AA64B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7" y="1414861"/>
            <a:ext cx="11634695" cy="13528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B4334D-9FCE-3598-C9B2-F526BF539774}"/>
              </a:ext>
            </a:extLst>
          </p:cNvPr>
          <p:cNvSpPr txBox="1"/>
          <p:nvPr/>
        </p:nvSpPr>
        <p:spPr>
          <a:xfrm>
            <a:off x="9530080" y="2403549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先不要給人看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EC10C28-95E9-38B9-ACF3-1055C51B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7" y="3029808"/>
            <a:ext cx="11466633" cy="153137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0A4BC6-7675-254E-1EDA-E784D4DF4004}"/>
              </a:ext>
            </a:extLst>
          </p:cNvPr>
          <p:cNvSpPr txBox="1"/>
          <p:nvPr/>
        </p:nvSpPr>
        <p:spPr>
          <a:xfrm>
            <a:off x="487358" y="162830"/>
            <a:ext cx="981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Constitutional AI: Harmlessness from AI Feedback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477CF9B-6D52-3AEF-9588-0D92534A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49" y="4742541"/>
            <a:ext cx="11321168" cy="14011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B6631C-AFFA-68E8-D1D3-8DBEF41EB147}"/>
              </a:ext>
            </a:extLst>
          </p:cNvPr>
          <p:cNvSpPr txBox="1"/>
          <p:nvPr/>
        </p:nvSpPr>
        <p:spPr>
          <a:xfrm>
            <a:off x="9225885" y="6143737"/>
            <a:ext cx="264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人類真正看到的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F8D5DDE-8D11-D2A4-7D39-E329DC59198E}"/>
              </a:ext>
            </a:extLst>
          </p:cNvPr>
          <p:cNvSpPr/>
          <p:nvPr/>
        </p:nvSpPr>
        <p:spPr>
          <a:xfrm>
            <a:off x="477717" y="5486400"/>
            <a:ext cx="11393900" cy="65733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7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5D1C733-D847-268D-45C2-C1DD36F42A62}"/>
              </a:ext>
            </a:extLst>
          </p:cNvPr>
          <p:cNvSpPr txBox="1"/>
          <p:nvPr/>
        </p:nvSpPr>
        <p:spPr>
          <a:xfrm>
            <a:off x="6824132" y="15268"/>
            <a:ext cx="5367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DERA: Enhancing Large Language Model Completions with Dialog-Enabled Resolving Agents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A2D1CD-D7DD-FE8E-5528-31706C01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 ChatGPT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其實是會反省的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A182-4FD9-E5FC-D6AE-9ED6254C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7EE103-C61D-C7E9-447B-B829923B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1496460"/>
            <a:ext cx="10809077" cy="49964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A326EA-4D7A-5F61-8666-4E20F9A66CC5}"/>
              </a:ext>
            </a:extLst>
          </p:cNvPr>
          <p:cNvSpPr txBox="1"/>
          <p:nvPr/>
        </p:nvSpPr>
        <p:spPr>
          <a:xfrm>
            <a:off x="8323860" y="630607"/>
            <a:ext cx="3589867" cy="3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https://arxiv.org/abs/2303.17071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CE3315-C5D6-DA0B-64B5-EFC6E37BA5A6}"/>
              </a:ext>
            </a:extLst>
          </p:cNvPr>
          <p:cNvSpPr txBox="1"/>
          <p:nvPr/>
        </p:nvSpPr>
        <p:spPr>
          <a:xfrm>
            <a:off x="6961381" y="2598003"/>
            <a:ext cx="125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負責挑毛病</a:t>
            </a:r>
          </a:p>
        </p:txBody>
      </p:sp>
    </p:spTree>
    <p:extLst>
      <p:ext uri="{BB962C8B-B14F-4D97-AF65-F5344CB8AC3E}">
        <p14:creationId xmlns:p14="http://schemas.microsoft.com/office/powerpoint/2010/main" val="29049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B5DEC-448F-E8D6-E6E7-274F8C70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跟真實環境互動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pic>
        <p:nvPicPr>
          <p:cNvPr id="5" name="內容版面配置區 4" descr="高速公路風光 以實心填滿">
            <a:extLst>
              <a:ext uri="{FF2B5EF4-FFF2-40B4-BE49-F238E27FC236}">
                <a16:creationId xmlns:a16="http://schemas.microsoft.com/office/drawing/2014/main" id="{19F8F209-4C4C-AEB7-34EF-51C6A9D53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1812" y="1690688"/>
            <a:ext cx="1686848" cy="1686848"/>
          </a:xfr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75AC3B21-439E-3760-BF95-AD1B61313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313" y="3547824"/>
            <a:ext cx="1077718" cy="10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形 3" descr="文件 以實心填滿">
            <a:extLst>
              <a:ext uri="{FF2B5EF4-FFF2-40B4-BE49-F238E27FC236}">
                <a16:creationId xmlns:a16="http://schemas.microsoft.com/office/drawing/2014/main" id="{36D6F51F-34C1-4A87-A077-BBE4B4016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7974" y="1983168"/>
            <a:ext cx="1245414" cy="1245414"/>
          </a:xfrm>
          <a:prstGeom prst="rect">
            <a:avLst/>
          </a:prstGeom>
        </p:spPr>
      </p:pic>
      <p:pic>
        <p:nvPicPr>
          <p:cNvPr id="7" name="圖形 6" descr="文件 以實心填滿">
            <a:extLst>
              <a:ext uri="{FF2B5EF4-FFF2-40B4-BE49-F238E27FC236}">
                <a16:creationId xmlns:a16="http://schemas.microsoft.com/office/drawing/2014/main" id="{743A3069-64B2-9E25-E913-E42A5402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7974" y="4843599"/>
            <a:ext cx="1245414" cy="1245414"/>
          </a:xfrm>
          <a:prstGeom prst="rect">
            <a:avLst/>
          </a:prstGeom>
        </p:spPr>
      </p:pic>
      <p:pic>
        <p:nvPicPr>
          <p:cNvPr id="9" name="圖形 8" descr="機器人手部 以實心填滿">
            <a:extLst>
              <a:ext uri="{FF2B5EF4-FFF2-40B4-BE49-F238E27FC236}">
                <a16:creationId xmlns:a16="http://schemas.microsoft.com/office/drawing/2014/main" id="{C80011C5-1C13-CAE8-17B9-BFE640FFC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4221" y="4611383"/>
            <a:ext cx="1702614" cy="170261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742BF34-8E55-2E0F-352A-02F7D96E284A}"/>
              </a:ext>
            </a:extLst>
          </p:cNvPr>
          <p:cNvSpPr/>
          <p:nvPr/>
        </p:nvSpPr>
        <p:spPr>
          <a:xfrm>
            <a:off x="4837306" y="205703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圖像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1405611-9F7A-508F-04CD-0B1D0529849C}"/>
              </a:ext>
            </a:extLst>
          </p:cNvPr>
          <p:cNvSpPr/>
          <p:nvPr/>
        </p:nvSpPr>
        <p:spPr>
          <a:xfrm>
            <a:off x="4781991" y="499132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轉譯為可執行動作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1B835CB-1FC4-F79B-21DD-E4A044A3CBB9}"/>
              </a:ext>
            </a:extLst>
          </p:cNvPr>
          <p:cNvCxnSpPr>
            <a:cxnSpLocks/>
          </p:cNvCxnSpPr>
          <p:nvPr/>
        </p:nvCxnSpPr>
        <p:spPr>
          <a:xfrm>
            <a:off x="8307738" y="2605875"/>
            <a:ext cx="15104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8456E6-858B-E21C-6127-17BBE68BAED1}"/>
              </a:ext>
            </a:extLst>
          </p:cNvPr>
          <p:cNvSpPr txBox="1"/>
          <p:nvPr/>
        </p:nvSpPr>
        <p:spPr>
          <a:xfrm>
            <a:off x="6934200" y="836895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</a:rPr>
              <a:t>Inner Monologue: Embodied Reasoning through Planning with Language Models</a:t>
            </a:r>
          </a:p>
          <a:p>
            <a:r>
              <a:rPr lang="en-US" altLang="zh-TW" i="0" dirty="0">
                <a:solidFill>
                  <a:srgbClr val="000000"/>
                </a:solidFill>
                <a:effectLst/>
              </a:rPr>
              <a:t>https://innermonologue.github.io/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F15F448-FA14-CD71-EBE6-1478E12093C1}"/>
              </a:ext>
            </a:extLst>
          </p:cNvPr>
          <p:cNvGrpSpPr/>
          <p:nvPr/>
        </p:nvGrpSpPr>
        <p:grpSpPr>
          <a:xfrm>
            <a:off x="6934200" y="142086"/>
            <a:ext cx="6543674" cy="676191"/>
            <a:chOff x="6934200" y="-108630"/>
            <a:chExt cx="6543674" cy="67619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F88EBEA-42B5-4B62-B487-12C348158F5B}"/>
                </a:ext>
              </a:extLst>
            </p:cNvPr>
            <p:cNvSpPr txBox="1"/>
            <p:nvPr/>
          </p:nvSpPr>
          <p:spPr>
            <a:xfrm>
              <a:off x="6934200" y="-108630"/>
              <a:ext cx="6115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/>
                <a:t>Language Models as Zero-Shot Planners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88D76E5-25CD-3C57-939C-5C19557E41D3}"/>
                </a:ext>
              </a:extLst>
            </p:cNvPr>
            <p:cNvSpPr txBox="1"/>
            <p:nvPr/>
          </p:nvSpPr>
          <p:spPr>
            <a:xfrm>
              <a:off x="6934200" y="198229"/>
              <a:ext cx="6543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https://arxiv.org/abs/2201.07207</a:t>
              </a:r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935421E-EA9A-F294-6409-B65304626A53}"/>
              </a:ext>
            </a:extLst>
          </p:cNvPr>
          <p:cNvCxnSpPr>
            <a:endCxn id="6" idx="0"/>
          </p:cNvCxnSpPr>
          <p:nvPr/>
        </p:nvCxnSpPr>
        <p:spPr>
          <a:xfrm>
            <a:off x="9818172" y="2605875"/>
            <a:ext cx="0" cy="9419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A3AA8D-C74A-2B1C-12DF-CC69ACB2B8E8}"/>
              </a:ext>
            </a:extLst>
          </p:cNvPr>
          <p:cNvCxnSpPr>
            <a:cxnSpLocks/>
          </p:cNvCxnSpPr>
          <p:nvPr/>
        </p:nvCxnSpPr>
        <p:spPr>
          <a:xfrm flipH="1">
            <a:off x="8337364" y="5567491"/>
            <a:ext cx="1480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5D6AD78-6D6B-A5D0-FB5A-6D9E48C0BB66}"/>
              </a:ext>
            </a:extLst>
          </p:cNvPr>
          <p:cNvCxnSpPr>
            <a:cxnSpLocks/>
          </p:cNvCxnSpPr>
          <p:nvPr/>
        </p:nvCxnSpPr>
        <p:spPr>
          <a:xfrm>
            <a:off x="9818172" y="4556138"/>
            <a:ext cx="0" cy="10113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A3311B1-4DCB-DD5D-BDD6-DDEEDFC32181}"/>
              </a:ext>
            </a:extLst>
          </p:cNvPr>
          <p:cNvCxnSpPr>
            <a:cxnSpLocks/>
          </p:cNvCxnSpPr>
          <p:nvPr/>
        </p:nvCxnSpPr>
        <p:spPr>
          <a:xfrm>
            <a:off x="3782526" y="2605875"/>
            <a:ext cx="9037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3C48A8B-2CD9-29A4-639D-6930198A3881}"/>
              </a:ext>
            </a:extLst>
          </p:cNvPr>
          <p:cNvCxnSpPr>
            <a:cxnSpLocks/>
          </p:cNvCxnSpPr>
          <p:nvPr/>
        </p:nvCxnSpPr>
        <p:spPr>
          <a:xfrm>
            <a:off x="6563826" y="2605875"/>
            <a:ext cx="9037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A8B97EB-2DB4-78B1-DCD0-80301DB23AC3}"/>
              </a:ext>
            </a:extLst>
          </p:cNvPr>
          <p:cNvCxnSpPr>
            <a:cxnSpLocks/>
          </p:cNvCxnSpPr>
          <p:nvPr/>
        </p:nvCxnSpPr>
        <p:spPr>
          <a:xfrm flipH="1">
            <a:off x="3782526" y="5567491"/>
            <a:ext cx="9037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63CFDBD-2530-8DD4-0CBB-1104351367B1}"/>
              </a:ext>
            </a:extLst>
          </p:cNvPr>
          <p:cNvCxnSpPr>
            <a:cxnSpLocks/>
          </p:cNvCxnSpPr>
          <p:nvPr/>
        </p:nvCxnSpPr>
        <p:spPr>
          <a:xfrm flipH="1">
            <a:off x="6531286" y="5567491"/>
            <a:ext cx="9037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EBE737-BB16-20F0-FB00-41948679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跟真實環境互動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內容版面配置區 13" descr="膝上型電腦在有背包和書籍的書桌上">
            <a:extLst>
              <a:ext uri="{FF2B5EF4-FFF2-40B4-BE49-F238E27FC236}">
                <a16:creationId xmlns:a16="http://schemas.microsoft.com/office/drawing/2014/main" id="{0C784E6D-CED7-EDC5-D036-CA1608A5C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527" y="1291401"/>
            <a:ext cx="6404108" cy="3842465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3D8DCE2-2699-0752-DF7C-4545EBC8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27" y="3365701"/>
            <a:ext cx="7794591" cy="196559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6CF538FB-E028-3C95-12E9-227F13DFE311}"/>
              </a:ext>
            </a:extLst>
          </p:cNvPr>
          <p:cNvSpPr/>
          <p:nvPr/>
        </p:nvSpPr>
        <p:spPr>
          <a:xfrm>
            <a:off x="4370469" y="191660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圖像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EDF5929-4108-DD87-7F7B-D16023E93C28}"/>
              </a:ext>
            </a:extLst>
          </p:cNvPr>
          <p:cNvCxnSpPr>
            <a:cxnSpLocks/>
          </p:cNvCxnSpPr>
          <p:nvPr/>
        </p:nvCxnSpPr>
        <p:spPr>
          <a:xfrm>
            <a:off x="3315689" y="2465447"/>
            <a:ext cx="9037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FA99F20-68B8-F25C-971E-2F7ADB3F5FCD}"/>
              </a:ext>
            </a:extLst>
          </p:cNvPr>
          <p:cNvCxnSpPr>
            <a:cxnSpLocks/>
          </p:cNvCxnSpPr>
          <p:nvPr/>
        </p:nvCxnSpPr>
        <p:spPr>
          <a:xfrm>
            <a:off x="6096989" y="2465447"/>
            <a:ext cx="217071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E3C9927-9A6D-58AA-CC6D-E9A0B8D27DAC}"/>
              </a:ext>
            </a:extLst>
          </p:cNvPr>
          <p:cNvCxnSpPr>
            <a:cxnSpLocks/>
          </p:cNvCxnSpPr>
          <p:nvPr/>
        </p:nvCxnSpPr>
        <p:spPr>
          <a:xfrm>
            <a:off x="8267700" y="2465447"/>
            <a:ext cx="0" cy="90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5EA8277-7BEC-FBD5-C01E-95DD5C6F4798}"/>
              </a:ext>
            </a:extLst>
          </p:cNvPr>
          <p:cNvSpPr/>
          <p:nvPr/>
        </p:nvSpPr>
        <p:spPr>
          <a:xfrm>
            <a:off x="4800600" y="3365701"/>
            <a:ext cx="6989212" cy="6046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0BB9E8-26C0-D740-81DB-3F55BE064368}"/>
              </a:ext>
            </a:extLst>
          </p:cNvPr>
          <p:cNvSpPr txBox="1"/>
          <p:nvPr/>
        </p:nvSpPr>
        <p:spPr>
          <a:xfrm>
            <a:off x="6934200" y="836895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</a:rPr>
              <a:t>Inner Monologue: Embodied Reasoning through Planning with Language Models</a:t>
            </a:r>
          </a:p>
          <a:p>
            <a:r>
              <a:rPr lang="en-US" altLang="zh-TW" i="0" dirty="0">
                <a:solidFill>
                  <a:srgbClr val="000000"/>
                </a:solidFill>
                <a:effectLst/>
              </a:rPr>
              <a:t>https://innermonologue.github.io/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CBA55A3-2FDA-7941-3100-83337BE09664}"/>
              </a:ext>
            </a:extLst>
          </p:cNvPr>
          <p:cNvGrpSpPr/>
          <p:nvPr/>
        </p:nvGrpSpPr>
        <p:grpSpPr>
          <a:xfrm>
            <a:off x="6934200" y="142086"/>
            <a:ext cx="6543674" cy="676191"/>
            <a:chOff x="6934200" y="-108630"/>
            <a:chExt cx="6543674" cy="676191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EC3DC36-8A6F-385A-426B-52265CD000E5}"/>
                </a:ext>
              </a:extLst>
            </p:cNvPr>
            <p:cNvSpPr txBox="1"/>
            <p:nvPr/>
          </p:nvSpPr>
          <p:spPr>
            <a:xfrm>
              <a:off x="6934200" y="-108630"/>
              <a:ext cx="6115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/>
                <a:t>Language Models as Zero-Shot Planners</a:t>
              </a:r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08C2679-C7C2-87C6-814C-CD372959ADC7}"/>
                </a:ext>
              </a:extLst>
            </p:cNvPr>
            <p:cNvSpPr txBox="1"/>
            <p:nvPr/>
          </p:nvSpPr>
          <p:spPr>
            <a:xfrm>
              <a:off x="6934200" y="198229"/>
              <a:ext cx="6543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https://arxiv.org/abs/2201.07207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3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C51E8-4356-A903-9C95-2489BC675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1502" y="-11161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9600" dirty="0" err="1"/>
              <a:t>ChatGPT</a:t>
            </a:r>
            <a:endParaRPr lang="zh-TW" altLang="en-US" sz="9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9CE052-C102-1EAF-1CE1-7A3FB4597DDB}"/>
              </a:ext>
            </a:extLst>
          </p:cNvPr>
          <p:cNvSpPr txBox="1"/>
          <p:nvPr/>
        </p:nvSpPr>
        <p:spPr>
          <a:xfrm>
            <a:off x="1526118" y="2552164"/>
            <a:ext cx="3871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Generative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D88F2B-56DF-1186-152F-F1C44CF8DA56}"/>
              </a:ext>
            </a:extLst>
          </p:cNvPr>
          <p:cNvSpPr txBox="1"/>
          <p:nvPr/>
        </p:nvSpPr>
        <p:spPr>
          <a:xfrm>
            <a:off x="1526118" y="3310790"/>
            <a:ext cx="3621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Pre-trained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34D879-573C-CA6A-CF41-1715664118E8}"/>
              </a:ext>
            </a:extLst>
          </p:cNvPr>
          <p:cNvSpPr txBox="1"/>
          <p:nvPr/>
        </p:nvSpPr>
        <p:spPr>
          <a:xfrm>
            <a:off x="1526118" y="4069416"/>
            <a:ext cx="2624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Transformer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68F4A-993D-E91B-B72A-2B017FBD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58" y="305645"/>
            <a:ext cx="5044002" cy="4286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37C947-132D-5858-95A7-222349DA8F1C}"/>
              </a:ext>
            </a:extLst>
          </p:cNvPr>
          <p:cNvSpPr txBox="1"/>
          <p:nvPr/>
        </p:nvSpPr>
        <p:spPr>
          <a:xfrm>
            <a:off x="8467037" y="4643120"/>
            <a:ext cx="3275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https://youtu.be/n9TlOhRjYoc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C6E449-00FA-E16B-984E-391B0713A532}"/>
              </a:ext>
            </a:extLst>
          </p:cNvPr>
          <p:cNvSpPr txBox="1"/>
          <p:nvPr/>
        </p:nvSpPr>
        <p:spPr>
          <a:xfrm>
            <a:off x="1276350" y="521970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F5E988-F6EF-4C1D-65CC-45BCFB76FC58}"/>
              </a:ext>
            </a:extLst>
          </p:cNvPr>
          <p:cNvSpPr txBox="1"/>
          <p:nvPr/>
        </p:nvSpPr>
        <p:spPr>
          <a:xfrm>
            <a:off x="1276350" y="5865109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Bard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Anthropic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Claude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等等也是類似的技術</a:t>
            </a:r>
          </a:p>
        </p:txBody>
      </p:sp>
    </p:spTree>
    <p:extLst>
      <p:ext uri="{BB962C8B-B14F-4D97-AF65-F5344CB8AC3E}">
        <p14:creationId xmlns:p14="http://schemas.microsoft.com/office/powerpoint/2010/main" val="12323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5" grpId="0"/>
      <p:bldP spid="3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47F54-2805-BA95-1540-60EADA03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4DA9E-A3E6-FFA6-F12A-F02E30DB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F42EA5-0FC4-A178-605A-86A49420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04" y="146251"/>
            <a:ext cx="7794591" cy="19655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6AB0D1-D8DC-E227-8217-EEAA135B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04" y="2246781"/>
            <a:ext cx="8243017" cy="535486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3AAC05A-D438-63BC-04CC-182C5FFF86DC}"/>
              </a:ext>
            </a:extLst>
          </p:cNvPr>
          <p:cNvSpPr/>
          <p:nvPr/>
        </p:nvSpPr>
        <p:spPr>
          <a:xfrm>
            <a:off x="2705100" y="4019550"/>
            <a:ext cx="5200650" cy="4000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F271E-BC8D-51C9-A9FA-FB2DF15F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54DBF4-1785-1C81-1CCD-67358CD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9" y="-20638"/>
            <a:ext cx="9959349" cy="17113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0BCDD8-4E4A-32C9-8432-DFD50D18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867900" cy="50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1B319-801E-A8AF-CB59-B02D0E70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學習更多生成式人工智慧有關的技術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EEC64A-6BD6-1C73-E48D-ED8936016F2F}"/>
              </a:ext>
            </a:extLst>
          </p:cNvPr>
          <p:cNvSpPr txBox="1"/>
          <p:nvPr/>
        </p:nvSpPr>
        <p:spPr>
          <a:xfrm>
            <a:off x="649574" y="6125677"/>
            <a:ext cx="11542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https://www.youtube.com/watch?v=yiY4nPOzJEg&amp;list=PLJV_el3uVTsOePyfmkfivYZ7Rqr2nMk3W&amp;index=1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AAED1F-C532-9F66-7D4A-F48CEA74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646168"/>
            <a:ext cx="1080285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3D664F-1DB5-766A-5B81-6A49BE31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5" y="193445"/>
            <a:ext cx="5052155" cy="31740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E7AE97-28EC-7FDF-6F12-882E83621744}"/>
              </a:ext>
            </a:extLst>
          </p:cNvPr>
          <p:cNvSpPr txBox="1"/>
          <p:nvPr/>
        </p:nvSpPr>
        <p:spPr>
          <a:xfrm>
            <a:off x="6800886" y="6177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https://youtu.be/GBXm30qRAqg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615A26-CA2B-B31F-73E9-3BF56CAC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531"/>
            <a:ext cx="5052155" cy="32644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9533D0-6353-9881-18B6-35E7FE4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70" y="3429000"/>
            <a:ext cx="5196987" cy="32598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8E5300-12D9-5070-07EA-001813AEE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5" y="3539056"/>
            <a:ext cx="5052154" cy="30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5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67E5C-0A3C-5221-667A-7871D84EB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下一個學期我預計會開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，敬請期待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EC9286-8B6C-CD40-B8F0-EFE658FA9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4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C4398-ECAC-5C20-5E96-E8773779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真正做的事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文字接龍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AC9BD6-4483-AD2B-6A25-BD407CCB44F1}"/>
              </a:ext>
            </a:extLst>
          </p:cNvPr>
          <p:cNvSpPr txBox="1"/>
          <p:nvPr/>
        </p:nvSpPr>
        <p:spPr>
          <a:xfrm>
            <a:off x="3711461" y="2196940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台灣大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86CD65-A911-0417-8ACE-B727632781F3}"/>
              </a:ext>
            </a:extLst>
          </p:cNvPr>
          <p:cNvSpPr txBox="1"/>
          <p:nvPr/>
        </p:nvSpPr>
        <p:spPr>
          <a:xfrm>
            <a:off x="3821189" y="3622921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AAF72D3-B4DB-7219-8828-BF04F8B83231}"/>
              </a:ext>
            </a:extLst>
          </p:cNvPr>
          <p:cNvSpPr txBox="1"/>
          <p:nvPr/>
        </p:nvSpPr>
        <p:spPr>
          <a:xfrm>
            <a:off x="1484265" y="4895962"/>
            <a:ext cx="415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大型語言模型是很重要的技術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應該要學習。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1AF1C226-6516-9C42-A48A-7C00FC0EF325}"/>
              </a:ext>
            </a:extLst>
          </p:cNvPr>
          <p:cNvSpPr/>
          <p:nvPr/>
        </p:nvSpPr>
        <p:spPr>
          <a:xfrm>
            <a:off x="6422921" y="189069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4934CB7D-AC88-E58B-3124-BA35D74103CC}"/>
              </a:ext>
            </a:extLst>
          </p:cNvPr>
          <p:cNvCxnSpPr>
            <a:cxnSpLocks/>
          </p:cNvCxnSpPr>
          <p:nvPr/>
        </p:nvCxnSpPr>
        <p:spPr>
          <a:xfrm>
            <a:off x="8254652" y="2421843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8066279-F68D-6209-64E7-6D3C666373D2}"/>
              </a:ext>
            </a:extLst>
          </p:cNvPr>
          <p:cNvCxnSpPr>
            <a:cxnSpLocks/>
          </p:cNvCxnSpPr>
          <p:nvPr/>
        </p:nvCxnSpPr>
        <p:spPr>
          <a:xfrm>
            <a:off x="5470421" y="242777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0ABD2F3-9B03-5099-C4F1-90582A27A9AA}"/>
              </a:ext>
            </a:extLst>
          </p:cNvPr>
          <p:cNvSpPr/>
          <p:nvPr/>
        </p:nvSpPr>
        <p:spPr>
          <a:xfrm>
            <a:off x="6422921" y="3304912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E0476D4A-C38A-5403-7296-8C59DA2637E1}"/>
              </a:ext>
            </a:extLst>
          </p:cNvPr>
          <p:cNvCxnSpPr>
            <a:cxnSpLocks/>
          </p:cNvCxnSpPr>
          <p:nvPr/>
        </p:nvCxnSpPr>
        <p:spPr>
          <a:xfrm>
            <a:off x="8254652" y="3855108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9B0B9FCE-EF75-17A2-4470-A96E9ABC86F1}"/>
              </a:ext>
            </a:extLst>
          </p:cNvPr>
          <p:cNvCxnSpPr>
            <a:cxnSpLocks/>
          </p:cNvCxnSpPr>
          <p:nvPr/>
        </p:nvCxnSpPr>
        <p:spPr>
          <a:xfrm>
            <a:off x="5470421" y="3841988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67A9C5F-4376-5B0A-7930-7BB047DCFB91}"/>
              </a:ext>
            </a:extLst>
          </p:cNvPr>
          <p:cNvSpPr/>
          <p:nvPr/>
        </p:nvSpPr>
        <p:spPr>
          <a:xfrm>
            <a:off x="6422921" y="477438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290FABF0-3834-C7CB-C205-68570B125C2E}"/>
              </a:ext>
            </a:extLst>
          </p:cNvPr>
          <p:cNvCxnSpPr>
            <a:cxnSpLocks/>
          </p:cNvCxnSpPr>
          <p:nvPr/>
        </p:nvCxnSpPr>
        <p:spPr>
          <a:xfrm>
            <a:off x="8254652" y="5324581"/>
            <a:ext cx="1079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9F5E182-DB2C-2B69-29A6-CBE2EC73F1F0}"/>
              </a:ext>
            </a:extLst>
          </p:cNvPr>
          <p:cNvCxnSpPr>
            <a:cxnSpLocks/>
          </p:cNvCxnSpPr>
          <p:nvPr/>
        </p:nvCxnSpPr>
        <p:spPr>
          <a:xfrm>
            <a:off x="5470421" y="531146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C019B9D-6968-4424-2456-E0D0EE8DE3E6}"/>
              </a:ext>
            </a:extLst>
          </p:cNvPr>
          <p:cNvSpPr txBox="1"/>
          <p:nvPr/>
        </p:nvSpPr>
        <p:spPr>
          <a:xfrm>
            <a:off x="9472250" y="2208541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F2BDD6E-80F4-C9EB-792B-F373E747A5B2}"/>
              </a:ext>
            </a:extLst>
          </p:cNvPr>
          <p:cNvSpPr txBox="1"/>
          <p:nvPr/>
        </p:nvSpPr>
        <p:spPr>
          <a:xfrm>
            <a:off x="9472249" y="3611155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705A1B0-FEDF-F51E-85D8-3AAE09577A41}"/>
              </a:ext>
            </a:extLst>
          </p:cNvPr>
          <p:cNvSpPr txBox="1"/>
          <p:nvPr/>
        </p:nvSpPr>
        <p:spPr>
          <a:xfrm>
            <a:off x="9445782" y="5080627"/>
            <a:ext cx="123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AF4A61E-770C-47C8-8CD7-F34A720EF5DC}"/>
              </a:ext>
            </a:extLst>
          </p:cNvPr>
          <p:cNvSpPr txBox="1"/>
          <p:nvPr/>
        </p:nvSpPr>
        <p:spPr>
          <a:xfrm>
            <a:off x="9031314" y="833597"/>
            <a:ext cx="232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25478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37" grpId="0"/>
      <p:bldP spid="50" grpId="0" animBg="1"/>
      <p:bldP spid="53" grpId="0" animBg="1"/>
      <p:bldP spid="58" grpId="0" animBg="1"/>
      <p:bldP spid="66" grpId="0"/>
      <p:bldP spid="67" grpId="0"/>
      <p:bldP spid="68" grpId="0"/>
      <p:bldP spid="7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</TotalTime>
  <Words>2667</Words>
  <Application>Microsoft Office PowerPoint</Application>
  <PresentationFormat>寬螢幕</PresentationFormat>
  <Paragraphs>503</Paragraphs>
  <Slides>84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84</vt:i4>
      </vt:variant>
    </vt:vector>
  </HeadingPairs>
  <TitlesOfParts>
    <vt:vector size="95" baseType="lpstr">
      <vt:lpstr>Helvetica Neue Medium</vt:lpstr>
      <vt:lpstr>Lucida Grande</vt:lpstr>
      <vt:lpstr>source-serif-pro</vt:lpstr>
      <vt:lpstr>微軟正黑體</vt:lpstr>
      <vt:lpstr>arial</vt:lpstr>
      <vt:lpstr>arial</vt:lpstr>
      <vt:lpstr>Calibri</vt:lpstr>
      <vt:lpstr>Calibri Light</vt:lpstr>
      <vt:lpstr>Cambria Math</vt:lpstr>
      <vt:lpstr>Office 佈景主題</vt:lpstr>
      <vt:lpstr>2_Office 佈景主題</vt:lpstr>
      <vt:lpstr>80分鐘快速全面 了解大型語言模型</vt:lpstr>
      <vt:lpstr>PowerPoint 簡報</vt:lpstr>
      <vt:lpstr>PowerPoint 簡報</vt:lpstr>
      <vt:lpstr>PowerPoint 簡報</vt:lpstr>
      <vt:lpstr>PowerPoint 簡報</vt:lpstr>
      <vt:lpstr>PowerPoint 簡報</vt:lpstr>
      <vt:lpstr>GPTs: 打造AI應用只要一瞬間</vt:lpstr>
      <vt:lpstr>ChatGPT</vt:lpstr>
      <vt:lpstr>ChatGPT 真正做的事 – 文字接龍</vt:lpstr>
      <vt:lpstr>ChatGPT 真正做的事 – 文字接龍</vt:lpstr>
      <vt:lpstr>ChatGPT 真正做的事 – 文字接龍</vt:lpstr>
      <vt:lpstr>PowerPoint 簡報</vt:lpstr>
      <vt:lpstr>ChatGPT 真正做的事 – 文字接龍</vt:lpstr>
      <vt:lpstr>為甚麼要擲骰子？</vt:lpstr>
      <vt:lpstr>ChatGPT 真正做的事 – 文字接龍</vt:lpstr>
      <vt:lpstr>ChatGPT 真正做的事 – 文字接龍</vt:lpstr>
      <vt:lpstr>語言模型怎麼學習文字接龍？</vt:lpstr>
      <vt:lpstr>語言模型怎麼學習文字接龍？</vt:lpstr>
      <vt:lpstr>PowerPoint 簡報</vt:lpstr>
      <vt:lpstr>欲知詳情請見機器學習課程 ……</vt:lpstr>
      <vt:lpstr>PowerPoint 簡報</vt:lpstr>
      <vt:lpstr>PowerPoint 簡報</vt:lpstr>
      <vt:lpstr>GPT-2 也是可以回答問題的!</vt:lpstr>
      <vt:lpstr>PowerPoint 簡報</vt:lpstr>
      <vt:lpstr>PowerPoint 簡報</vt:lpstr>
      <vt:lpstr>PowerPoint 簡報</vt:lpstr>
      <vt:lpstr>PowerPoint 簡報</vt:lpstr>
      <vt:lpstr>GPT 只從網路資料學習的缺點 </vt:lpstr>
      <vt:lpstr>PowerPoint 簡報</vt:lpstr>
      <vt:lpstr>督導式學習的重要性</vt:lpstr>
      <vt:lpstr>有預訓練後，督導式學習不用大量資料!</vt:lpstr>
      <vt:lpstr>有預訓練後，督導式學習不用大量資料!</vt:lpstr>
      <vt:lpstr>督導式學習是畫龍點睛</vt:lpstr>
      <vt:lpstr>PowerPoint 簡報</vt:lpstr>
      <vt:lpstr>從人類的回饋學習 → 增強式學習</vt:lpstr>
      <vt:lpstr>增強式學習基本概念</vt:lpstr>
      <vt:lpstr>ChatGPT 的增強式學習</vt:lpstr>
      <vt:lpstr>ChatGPT 的增強式學習</vt:lpstr>
      <vt:lpstr>ChatGPT 的增強式學習</vt:lpstr>
      <vt:lpstr>PowerPoint 簡報</vt:lpstr>
      <vt:lpstr>PowerPoint 簡報</vt:lpstr>
      <vt:lpstr>PowerPoint 簡報</vt:lpstr>
      <vt:lpstr>What do we know?</vt:lpstr>
      <vt:lpstr>PowerPoint 簡報</vt:lpstr>
      <vt:lpstr>語言模型已經努力跟人類的需求「對齊」</vt:lpstr>
      <vt:lpstr>1. 把需求講清楚</vt:lpstr>
      <vt:lpstr>1. 把需求講清楚</vt:lpstr>
      <vt:lpstr>1. 把需求講清楚</vt:lpstr>
      <vt:lpstr>PowerPoint 簡報</vt:lpstr>
      <vt:lpstr>PowerPoint 簡報</vt:lpstr>
      <vt:lpstr>2. 提供資訊給 ChatGPT</vt:lpstr>
      <vt:lpstr>PowerPoint 簡報</vt:lpstr>
      <vt:lpstr>提供資訊給 ChatGPT</vt:lpstr>
      <vt:lpstr>換人類學習提出需求</vt:lpstr>
      <vt:lpstr>3. 提供範例</vt:lpstr>
      <vt:lpstr>換人類學習提出需求</vt:lpstr>
      <vt:lpstr>4. 鼓勵 ChatGPT 想一想</vt:lpstr>
      <vt:lpstr>PowerPoint 簡報</vt:lpstr>
      <vt:lpstr>5. 如何找出神奇咒語</vt:lpstr>
      <vt:lpstr>5. 如何找出神奇咒語</vt:lpstr>
      <vt:lpstr>6. 可以上傳檔案</vt:lpstr>
      <vt:lpstr>7. ChatGPT 可以使用其他工具</vt:lpstr>
      <vt:lpstr>7. ChatGPT 可以使用其他工具</vt:lpstr>
      <vt:lpstr>7. ChatGPT 可以使用其他工具</vt:lpstr>
      <vt:lpstr>7. ChatGPT 可以使用其他工具</vt:lpstr>
      <vt:lpstr>PowerPoint 簡報</vt:lpstr>
      <vt:lpstr>7. ChatGPT 可以使用其他工具</vt:lpstr>
      <vt:lpstr>8. 拆解任務</vt:lpstr>
      <vt:lpstr>9. 自主進行規劃</vt:lpstr>
      <vt:lpstr>PowerPoint 簡報</vt:lpstr>
      <vt:lpstr>10. ChatGPT 其實是會反省的</vt:lpstr>
      <vt:lpstr>PowerPoint 簡報</vt:lpstr>
      <vt:lpstr>PowerPoint 簡報</vt:lpstr>
      <vt:lpstr>10. ChatGPT 其實是會反省的</vt:lpstr>
      <vt:lpstr>10. ChatGPT 其實是會反省的</vt:lpstr>
      <vt:lpstr>PowerPoint 簡報</vt:lpstr>
      <vt:lpstr>10. ChatGPT 其實是會反省的</vt:lpstr>
      <vt:lpstr>11. 跟真實環境互動 </vt:lpstr>
      <vt:lpstr>11. 跟真實環境互動 </vt:lpstr>
      <vt:lpstr>PowerPoint 簡報</vt:lpstr>
      <vt:lpstr>PowerPoint 簡報</vt:lpstr>
      <vt:lpstr>學習更多生成式人工智慧有關的技術</vt:lpstr>
      <vt:lpstr>PowerPoint 簡報</vt:lpstr>
      <vt:lpstr>下一個學期我預計會開 《生成式AI導論》，敬請期待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295</cp:revision>
  <dcterms:created xsi:type="dcterms:W3CDTF">2023-03-14T12:30:56Z</dcterms:created>
  <dcterms:modified xsi:type="dcterms:W3CDTF">2023-11-10T07:37:51Z</dcterms:modified>
</cp:coreProperties>
</file>